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9" r:id="rId4"/>
    <p:sldMasterId id="2147483691" r:id="rId5"/>
  </p:sldMasterIdLst>
  <p:notesMasterIdLst>
    <p:notesMasterId r:id="rId38"/>
  </p:notesMasterIdLst>
  <p:handoutMasterIdLst>
    <p:handoutMasterId r:id="rId39"/>
  </p:handoutMasterIdLst>
  <p:sldIdLst>
    <p:sldId id="335" r:id="rId6"/>
    <p:sldId id="259" r:id="rId7"/>
    <p:sldId id="257" r:id="rId8"/>
    <p:sldId id="331" r:id="rId9"/>
    <p:sldId id="332" r:id="rId10"/>
    <p:sldId id="264" r:id="rId11"/>
    <p:sldId id="265" r:id="rId12"/>
    <p:sldId id="317" r:id="rId13"/>
    <p:sldId id="320" r:id="rId14"/>
    <p:sldId id="322" r:id="rId15"/>
    <p:sldId id="290" r:id="rId16"/>
    <p:sldId id="270" r:id="rId17"/>
    <p:sldId id="323" r:id="rId18"/>
    <p:sldId id="271" r:id="rId19"/>
    <p:sldId id="272" r:id="rId20"/>
    <p:sldId id="324" r:id="rId21"/>
    <p:sldId id="333" r:id="rId22"/>
    <p:sldId id="334" r:id="rId23"/>
    <p:sldId id="273" r:id="rId24"/>
    <p:sldId id="258" r:id="rId25"/>
    <p:sldId id="279" r:id="rId26"/>
    <p:sldId id="260" r:id="rId27"/>
    <p:sldId id="266" r:id="rId28"/>
    <p:sldId id="269" r:id="rId29"/>
    <p:sldId id="287" r:id="rId30"/>
    <p:sldId id="267" r:id="rId31"/>
    <p:sldId id="329" r:id="rId32"/>
    <p:sldId id="311" r:id="rId33"/>
    <p:sldId id="275" r:id="rId34"/>
    <p:sldId id="277" r:id="rId35"/>
    <p:sldId id="310" r:id="rId36"/>
    <p:sldId id="278" r:id="rId3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F797EE"/>
    <a:srgbClr val="FFF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8" autoAdjust="0"/>
    <p:restoredTop sz="94660"/>
  </p:normalViewPr>
  <p:slideViewPr>
    <p:cSldViewPr snapToGrid="0">
      <p:cViewPr varScale="1">
        <p:scale>
          <a:sx n="46" d="100"/>
          <a:sy n="46" d="100"/>
        </p:scale>
        <p:origin x="1472" y="44"/>
      </p:cViewPr>
      <p:guideLst/>
    </p:cSldViewPr>
  </p:slideViewPr>
  <p:notesTextViewPr>
    <p:cViewPr>
      <p:scale>
        <a:sx n="1" d="1"/>
        <a:sy n="1" d="1"/>
      </p:scale>
      <p:origin x="0" y="0"/>
    </p:cViewPr>
  </p:notesTextViewPr>
  <p:notesViewPr>
    <p:cSldViewPr snapToGrid="0">
      <p:cViewPr varScale="1">
        <p:scale>
          <a:sx n="79" d="100"/>
          <a:sy n="79" d="100"/>
        </p:scale>
        <p:origin x="38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85D1B2D-80CB-4B7C-AD4D-50AE3312ACD6}"/>
              </a:ext>
            </a:extLst>
          </p:cNvPr>
          <p:cNvSpPr>
            <a:spLocks noGrp="1"/>
          </p:cNvSpPr>
          <p:nvPr>
            <p:ph type="hdr" sz="quarter"/>
          </p:nvPr>
        </p:nvSpPr>
        <p:spPr>
          <a:xfrm>
            <a:off x="2" y="1"/>
            <a:ext cx="2945659" cy="498056"/>
          </a:xfrm>
          <a:prstGeom prst="rect">
            <a:avLst/>
          </a:prstGeom>
        </p:spPr>
        <p:txBody>
          <a:bodyPr vert="horz" lIns="91321" tIns="45661" rIns="91321" bIns="45661" rtlCol="0"/>
          <a:lstStyle>
            <a:lvl1pPr algn="l">
              <a:defRPr sz="1200"/>
            </a:lvl1pPr>
          </a:lstStyle>
          <a:p>
            <a:endParaRPr lang="ja-JP" altLang="en-US" dirty="0">
              <a:latin typeface="Meiryo UI" panose="020B0604030504040204" pitchFamily="34" charset="-128"/>
              <a:ea typeface="Meiryo UI" panose="020B0604030504040204" pitchFamily="34" charset="-128"/>
            </a:endParaRPr>
          </a:p>
        </p:txBody>
      </p:sp>
      <p:sp>
        <p:nvSpPr>
          <p:cNvPr id="3" name="日付プレースホルダー 2">
            <a:extLst>
              <a:ext uri="{FF2B5EF4-FFF2-40B4-BE49-F238E27FC236}">
                <a16:creationId xmlns:a16="http://schemas.microsoft.com/office/drawing/2014/main" id="{BF60CA14-E30A-4175-8DCF-9C2D2CCCFBE2}"/>
              </a:ext>
            </a:extLst>
          </p:cNvPr>
          <p:cNvSpPr>
            <a:spLocks noGrp="1"/>
          </p:cNvSpPr>
          <p:nvPr>
            <p:ph type="dt" sz="quarter" idx="1"/>
          </p:nvPr>
        </p:nvSpPr>
        <p:spPr>
          <a:xfrm>
            <a:off x="3850444" y="1"/>
            <a:ext cx="2945659" cy="498056"/>
          </a:xfrm>
          <a:prstGeom prst="rect">
            <a:avLst/>
          </a:prstGeom>
        </p:spPr>
        <p:txBody>
          <a:bodyPr vert="horz" lIns="91321" tIns="45661" rIns="91321" bIns="45661" rtlCol="0"/>
          <a:lstStyle>
            <a:lvl1pPr algn="r">
              <a:defRPr sz="1200"/>
            </a:lvl1pPr>
          </a:lstStyle>
          <a:p>
            <a:fld id="{C54917E4-228C-4BC5-A001-FF0F4FE8CA4C}" type="datetime5">
              <a:rPr lang="ja-JP" altLang="en-US" smtClean="0">
                <a:latin typeface="Meiryo UI" panose="020B0604030504040204" pitchFamily="34" charset="-128"/>
                <a:ea typeface="Meiryo UI" panose="020B0604030504040204" pitchFamily="34" charset="-128"/>
              </a:rPr>
              <a:t>2021/02/08</a:t>
            </a:fld>
            <a:endParaRPr lang="ja-JP" altLang="en-US" dirty="0">
              <a:latin typeface="Meiryo UI" panose="020B0604030504040204" pitchFamily="34" charset="-128"/>
              <a:ea typeface="Meiryo UI" panose="020B0604030504040204" pitchFamily="34" charset="-128"/>
            </a:endParaRPr>
          </a:p>
        </p:txBody>
      </p:sp>
      <p:sp>
        <p:nvSpPr>
          <p:cNvPr id="4" name="フッター プレースホルダー 3">
            <a:extLst>
              <a:ext uri="{FF2B5EF4-FFF2-40B4-BE49-F238E27FC236}">
                <a16:creationId xmlns:a16="http://schemas.microsoft.com/office/drawing/2014/main" id="{1007C1B7-6F25-4D51-B331-F3C08CFEAF03}"/>
              </a:ext>
            </a:extLst>
          </p:cNvPr>
          <p:cNvSpPr>
            <a:spLocks noGrp="1"/>
          </p:cNvSpPr>
          <p:nvPr>
            <p:ph type="ftr" sz="quarter" idx="2"/>
          </p:nvPr>
        </p:nvSpPr>
        <p:spPr>
          <a:xfrm>
            <a:off x="2" y="9428584"/>
            <a:ext cx="2945659" cy="498055"/>
          </a:xfrm>
          <a:prstGeom prst="rect">
            <a:avLst/>
          </a:prstGeom>
        </p:spPr>
        <p:txBody>
          <a:bodyPr vert="horz" lIns="91321" tIns="45661" rIns="91321" bIns="45661" rtlCol="0" anchor="b"/>
          <a:lstStyle>
            <a:lvl1pPr algn="l">
              <a:defRPr sz="1200"/>
            </a:lvl1pPr>
          </a:lstStyle>
          <a:p>
            <a:endParaRPr lang="ja-JP" altLang="en-US" dirty="0">
              <a:latin typeface="Meiryo UI" panose="020B0604030504040204" pitchFamily="34" charset="-128"/>
              <a:ea typeface="Meiryo UI" panose="020B0604030504040204" pitchFamily="34" charset="-128"/>
            </a:endParaRPr>
          </a:p>
        </p:txBody>
      </p:sp>
      <p:sp>
        <p:nvSpPr>
          <p:cNvPr id="5" name="スライド番号プレースホルダー 4">
            <a:extLst>
              <a:ext uri="{FF2B5EF4-FFF2-40B4-BE49-F238E27FC236}">
                <a16:creationId xmlns:a16="http://schemas.microsoft.com/office/drawing/2014/main" id="{C45E9539-2136-4EFB-B2F4-065E40BDA9DD}"/>
              </a:ext>
            </a:extLst>
          </p:cNvPr>
          <p:cNvSpPr>
            <a:spLocks noGrp="1"/>
          </p:cNvSpPr>
          <p:nvPr>
            <p:ph type="sldNum" sz="quarter" idx="3"/>
          </p:nvPr>
        </p:nvSpPr>
        <p:spPr>
          <a:xfrm>
            <a:off x="3850444" y="9428584"/>
            <a:ext cx="2945659" cy="498055"/>
          </a:xfrm>
          <a:prstGeom prst="rect">
            <a:avLst/>
          </a:prstGeom>
        </p:spPr>
        <p:txBody>
          <a:bodyPr vert="horz" lIns="91321" tIns="45661" rIns="91321" bIns="45661" rtlCol="0" anchor="b"/>
          <a:lstStyle>
            <a:lvl1pPr algn="r">
              <a:defRPr sz="1200"/>
            </a:lvl1pPr>
          </a:lstStyle>
          <a:p>
            <a:fld id="{CEA2E274-D980-46FA-9777-C71345D478FA}" type="slidenum">
              <a:rPr lang="en-US" altLang="ja-JP" smtClean="0">
                <a:latin typeface="Meiryo UI" panose="020B0604030504040204" pitchFamily="34" charset="-128"/>
                <a:ea typeface="Meiryo UI" panose="020B0604030504040204" pitchFamily="34" charset="-128"/>
              </a:rPr>
              <a:t>‹#›</a:t>
            </a:fld>
            <a:endParaRPr lang="ja-JP" altLang="en-US"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01545912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659" cy="498056"/>
          </a:xfrm>
          <a:prstGeom prst="rect">
            <a:avLst/>
          </a:prstGeom>
        </p:spPr>
        <p:txBody>
          <a:bodyPr vert="horz" lIns="91321" tIns="45661" rIns="91321" bIns="45661" rtlCol="0"/>
          <a:lstStyle>
            <a:lvl1pPr algn="l">
              <a:defRPr sz="1200">
                <a:latin typeface="Meiryo UI" panose="020B0604030504040204" pitchFamily="34" charset="-128"/>
                <a:ea typeface="Meiryo UI" panose="020B0604030504040204" pitchFamily="34" charset="-128"/>
              </a:defRPr>
            </a:lvl1pPr>
          </a:lstStyle>
          <a:p>
            <a:endParaRPr lang="ja-JP" altLang="en-US" dirty="0"/>
          </a:p>
        </p:txBody>
      </p:sp>
      <p:sp>
        <p:nvSpPr>
          <p:cNvPr id="3" name="日付プレースホルダー 2"/>
          <p:cNvSpPr>
            <a:spLocks noGrp="1"/>
          </p:cNvSpPr>
          <p:nvPr>
            <p:ph type="dt" idx="1"/>
          </p:nvPr>
        </p:nvSpPr>
        <p:spPr>
          <a:xfrm>
            <a:off x="3850444" y="1"/>
            <a:ext cx="2945659" cy="498056"/>
          </a:xfrm>
          <a:prstGeom prst="rect">
            <a:avLst/>
          </a:prstGeom>
        </p:spPr>
        <p:txBody>
          <a:bodyPr vert="horz" lIns="91321" tIns="45661" rIns="91321" bIns="45661" rtlCol="0"/>
          <a:lstStyle>
            <a:lvl1pPr algn="r">
              <a:defRPr sz="1200">
                <a:latin typeface="Meiryo UI" panose="020B0604030504040204" pitchFamily="34" charset="-128"/>
                <a:ea typeface="Meiryo UI" panose="020B0604030504040204" pitchFamily="34" charset="-128"/>
              </a:defRPr>
            </a:lvl1pPr>
          </a:lstStyle>
          <a:p>
            <a:fld id="{FECBF16D-F217-4726-8EBB-B562D4B1D7E5}" type="datetime5">
              <a:rPr lang="ja-JP" altLang="en-US" smtClean="0"/>
              <a:pPr/>
              <a:t>2021/02/08</a:t>
            </a:fld>
            <a:endParaRPr lang="ja-JP" altLang="en-US" dirty="0"/>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21" tIns="45661" rIns="91321" bIns="45661" rtlCol="0" anchor="ctr"/>
          <a:lstStyle/>
          <a:p>
            <a:endParaRPr lang="en-US" dirty="0"/>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21" tIns="45661" rIns="91321" bIns="45661" rtlCol="0"/>
          <a:lstStyle/>
          <a:p>
            <a:pPr lvl="0"/>
            <a:r>
              <a:rPr lang="ja-JP" altLang="en-US" dirty="0"/>
              <a:t>マスター テキストのスタイルを編集する</a:t>
            </a:r>
            <a:endParaRPr lang="en-US" altLang="ja-JP" dirty="0"/>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4 </a:t>
            </a:r>
            <a:r>
              <a:rPr lang="ja-JP" altLang="en-US" dirty="0"/>
              <a:t>レベル</a:t>
            </a:r>
          </a:p>
        </p:txBody>
      </p:sp>
      <p:sp>
        <p:nvSpPr>
          <p:cNvPr id="6" name="フッター プレースホルダー 5"/>
          <p:cNvSpPr>
            <a:spLocks noGrp="1"/>
          </p:cNvSpPr>
          <p:nvPr>
            <p:ph type="ftr" sz="quarter" idx="4"/>
          </p:nvPr>
        </p:nvSpPr>
        <p:spPr>
          <a:xfrm>
            <a:off x="2" y="9428584"/>
            <a:ext cx="2945659" cy="498055"/>
          </a:xfrm>
          <a:prstGeom prst="rect">
            <a:avLst/>
          </a:prstGeom>
        </p:spPr>
        <p:txBody>
          <a:bodyPr vert="horz" lIns="91321" tIns="45661" rIns="91321" bIns="45661" rtlCol="0" anchor="b"/>
          <a:lstStyle>
            <a:lvl1pPr algn="l">
              <a:defRPr sz="1200">
                <a:latin typeface="Meiryo UI" panose="020B0604030504040204" pitchFamily="34" charset="-128"/>
                <a:ea typeface="Meiryo UI" panose="020B0604030504040204" pitchFamily="34" charset="-128"/>
              </a:defRPr>
            </a:lvl1pPr>
          </a:lstStyle>
          <a:p>
            <a:endParaRPr lang="ja-JP" altLang="en-US" dirty="0"/>
          </a:p>
        </p:txBody>
      </p:sp>
      <p:sp>
        <p:nvSpPr>
          <p:cNvPr id="7" name="スライド番号プレースホルダー 6"/>
          <p:cNvSpPr>
            <a:spLocks noGrp="1"/>
          </p:cNvSpPr>
          <p:nvPr>
            <p:ph type="sldNum" sz="quarter" idx="5"/>
          </p:nvPr>
        </p:nvSpPr>
        <p:spPr>
          <a:xfrm>
            <a:off x="3850444" y="9428584"/>
            <a:ext cx="2945659" cy="498055"/>
          </a:xfrm>
          <a:prstGeom prst="rect">
            <a:avLst/>
          </a:prstGeom>
        </p:spPr>
        <p:txBody>
          <a:bodyPr vert="horz" lIns="91321" tIns="45661" rIns="91321" bIns="45661" rtlCol="0" anchor="b"/>
          <a:lstStyle>
            <a:lvl1pPr algn="r">
              <a:defRPr sz="1200">
                <a:latin typeface="Meiryo UI" panose="020B0604030504040204" pitchFamily="34" charset="-128"/>
                <a:ea typeface="Meiryo UI" panose="020B0604030504040204" pitchFamily="34" charset="-128"/>
              </a:defRPr>
            </a:lvl1pPr>
          </a:lstStyle>
          <a:p>
            <a:fld id="{71C6B2E9-BC2E-425E-85EA-876A850D46DC}" type="slidenum">
              <a:rPr lang="en-US" altLang="ja-JP" smtClean="0"/>
              <a:pPr/>
              <a:t>‹#›</a:t>
            </a:fld>
            <a:endParaRPr lang="ja-JP" altLang="en-US" dirty="0"/>
          </a:p>
        </p:txBody>
      </p:sp>
    </p:spTree>
    <p:extLst>
      <p:ext uri="{BB962C8B-B14F-4D97-AF65-F5344CB8AC3E}">
        <p14:creationId xmlns:p14="http://schemas.microsoft.com/office/powerpoint/2010/main" val="12344527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299304-DDC0-431D-ADF1-27C44B693B25}"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384881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7FFE4D-BF28-4061-958A-D52783A71CBA}"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387235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A19F7BE-F3C8-4F1E-AB09-283DA1A4ECE2}"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153895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3656"/>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463"/>
            </a:lvl1pPr>
            <a:lvl2pPr marL="278606" indent="0" algn="ctr">
              <a:buNone/>
              <a:defRPr sz="1219"/>
            </a:lvl2pPr>
            <a:lvl3pPr marL="557213" indent="0" algn="ctr">
              <a:buNone/>
              <a:defRPr sz="1097"/>
            </a:lvl3pPr>
            <a:lvl4pPr marL="835819" indent="0" algn="ctr">
              <a:buNone/>
              <a:defRPr sz="975"/>
            </a:lvl4pPr>
            <a:lvl5pPr marL="1114425" indent="0" algn="ctr">
              <a:buNone/>
              <a:defRPr sz="975"/>
            </a:lvl5pPr>
            <a:lvl6pPr marL="1393031" indent="0" algn="ctr">
              <a:buNone/>
              <a:defRPr sz="975"/>
            </a:lvl6pPr>
            <a:lvl7pPr marL="1671638" indent="0" algn="ctr">
              <a:buNone/>
              <a:defRPr sz="975"/>
            </a:lvl7pPr>
            <a:lvl8pPr marL="1950244" indent="0" algn="ctr">
              <a:buNone/>
              <a:defRPr sz="975"/>
            </a:lvl8pPr>
            <a:lvl9pPr marL="2228850" indent="0" algn="ctr">
              <a:buNone/>
              <a:defRPr sz="97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350347-9AA4-4C09-82B4-FB4CE751D5C7}"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3298042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DED466-A640-42B9-8CD3-DF322EF112DE}"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2708554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4"/>
            <a:ext cx="5915025" cy="4120620"/>
          </a:xfrm>
        </p:spPr>
        <p:txBody>
          <a:bodyPr anchor="b"/>
          <a:lstStyle>
            <a:lvl1pPr>
              <a:defRPr sz="3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8" y="6629227"/>
            <a:ext cx="5915025" cy="2166937"/>
          </a:xfrm>
        </p:spPr>
        <p:txBody>
          <a:bodyPr/>
          <a:lstStyle>
            <a:lvl1pPr marL="0" indent="0">
              <a:buNone/>
              <a:defRPr sz="1463">
                <a:solidFill>
                  <a:schemeClr val="tx1"/>
                </a:solidFill>
              </a:defRPr>
            </a:lvl1pPr>
            <a:lvl2pPr marL="278606" indent="0">
              <a:buNone/>
              <a:defRPr sz="1219">
                <a:solidFill>
                  <a:schemeClr val="tx1">
                    <a:tint val="75000"/>
                  </a:schemeClr>
                </a:solidFill>
              </a:defRPr>
            </a:lvl2pPr>
            <a:lvl3pPr marL="557213" indent="0">
              <a:buNone/>
              <a:defRPr sz="1097">
                <a:solidFill>
                  <a:schemeClr val="tx1">
                    <a:tint val="75000"/>
                  </a:schemeClr>
                </a:solidFill>
              </a:defRPr>
            </a:lvl3pPr>
            <a:lvl4pPr marL="835819" indent="0">
              <a:buNone/>
              <a:defRPr sz="975">
                <a:solidFill>
                  <a:schemeClr val="tx1">
                    <a:tint val="75000"/>
                  </a:schemeClr>
                </a:solidFill>
              </a:defRPr>
            </a:lvl4pPr>
            <a:lvl5pPr marL="1114425" indent="0">
              <a:buNone/>
              <a:defRPr sz="975">
                <a:solidFill>
                  <a:schemeClr val="tx1">
                    <a:tint val="75000"/>
                  </a:schemeClr>
                </a:solidFill>
              </a:defRPr>
            </a:lvl5pPr>
            <a:lvl6pPr marL="1393031" indent="0">
              <a:buNone/>
              <a:defRPr sz="975">
                <a:solidFill>
                  <a:schemeClr val="tx1">
                    <a:tint val="75000"/>
                  </a:schemeClr>
                </a:solidFill>
              </a:defRPr>
            </a:lvl6pPr>
            <a:lvl7pPr marL="1671638" indent="0">
              <a:buNone/>
              <a:defRPr sz="975">
                <a:solidFill>
                  <a:schemeClr val="tx1">
                    <a:tint val="75000"/>
                  </a:schemeClr>
                </a:solidFill>
              </a:defRPr>
            </a:lvl7pPr>
            <a:lvl8pPr marL="1950244" indent="0">
              <a:buNone/>
              <a:defRPr sz="975">
                <a:solidFill>
                  <a:schemeClr val="tx1">
                    <a:tint val="75000"/>
                  </a:schemeClr>
                </a:solidFill>
              </a:defRPr>
            </a:lvl8pPr>
            <a:lvl9pPr marL="2228850" indent="0">
              <a:buNone/>
              <a:defRPr sz="97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3BD5D2B-593A-4654-B377-AEBBB03EC4BE}"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1163969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D45A983-0E49-4673-8B86-05AD9B3F7F06}"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2530347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463" b="1"/>
            </a:lvl1pPr>
            <a:lvl2pPr marL="278606" indent="0">
              <a:buNone/>
              <a:defRPr sz="1219" b="1"/>
            </a:lvl2pPr>
            <a:lvl3pPr marL="557213" indent="0">
              <a:buNone/>
              <a:defRPr sz="1097" b="1"/>
            </a:lvl3pPr>
            <a:lvl4pPr marL="835819" indent="0">
              <a:buNone/>
              <a:defRPr sz="975" b="1"/>
            </a:lvl4pPr>
            <a:lvl5pPr marL="1114425" indent="0">
              <a:buNone/>
              <a:defRPr sz="975" b="1"/>
            </a:lvl5pPr>
            <a:lvl6pPr marL="1393031" indent="0">
              <a:buNone/>
              <a:defRPr sz="975" b="1"/>
            </a:lvl6pPr>
            <a:lvl7pPr marL="1671638" indent="0">
              <a:buNone/>
              <a:defRPr sz="975" b="1"/>
            </a:lvl7pPr>
            <a:lvl8pPr marL="1950244" indent="0">
              <a:buNone/>
              <a:defRPr sz="975" b="1"/>
            </a:lvl8pPr>
            <a:lvl9pPr marL="2228850" indent="0">
              <a:buNone/>
              <a:defRPr sz="975" b="1"/>
            </a:lvl9pPr>
          </a:lstStyle>
          <a:p>
            <a:pPr lvl="0"/>
            <a:r>
              <a:rPr lang="ja-JP" altLang="en-US"/>
              <a:t>マスター テキストの書式設定</a:t>
            </a:r>
          </a:p>
        </p:txBody>
      </p:sp>
      <p:sp>
        <p:nvSpPr>
          <p:cNvPr id="4" name="Content Placeholder 3"/>
          <p:cNvSpPr>
            <a:spLocks noGrp="1"/>
          </p:cNvSpPr>
          <p:nvPr>
            <p:ph sz="half" idx="2"/>
          </p:nvPr>
        </p:nvSpPr>
        <p:spPr>
          <a:xfrm>
            <a:off x="472381"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5" y="2428348"/>
            <a:ext cx="2915543" cy="1190095"/>
          </a:xfrm>
        </p:spPr>
        <p:txBody>
          <a:bodyPr anchor="b"/>
          <a:lstStyle>
            <a:lvl1pPr marL="0" indent="0">
              <a:buNone/>
              <a:defRPr sz="1463" b="1"/>
            </a:lvl1pPr>
            <a:lvl2pPr marL="278606" indent="0">
              <a:buNone/>
              <a:defRPr sz="1219" b="1"/>
            </a:lvl2pPr>
            <a:lvl3pPr marL="557213" indent="0">
              <a:buNone/>
              <a:defRPr sz="1097" b="1"/>
            </a:lvl3pPr>
            <a:lvl4pPr marL="835819" indent="0">
              <a:buNone/>
              <a:defRPr sz="975" b="1"/>
            </a:lvl4pPr>
            <a:lvl5pPr marL="1114425" indent="0">
              <a:buNone/>
              <a:defRPr sz="975" b="1"/>
            </a:lvl5pPr>
            <a:lvl6pPr marL="1393031" indent="0">
              <a:buNone/>
              <a:defRPr sz="975" b="1"/>
            </a:lvl6pPr>
            <a:lvl7pPr marL="1671638" indent="0">
              <a:buNone/>
              <a:defRPr sz="975" b="1"/>
            </a:lvl7pPr>
            <a:lvl8pPr marL="1950244" indent="0">
              <a:buNone/>
              <a:defRPr sz="975" b="1"/>
            </a:lvl8pPr>
            <a:lvl9pPr marL="2228850" indent="0">
              <a:buNone/>
              <a:defRPr sz="975" b="1"/>
            </a:lvl9pPr>
          </a:lstStyle>
          <a:p>
            <a:pPr lvl="0"/>
            <a:r>
              <a:rPr lang="ja-JP" altLang="en-US"/>
              <a:t>マスター テキストの書式設定</a:t>
            </a:r>
          </a:p>
        </p:txBody>
      </p:sp>
      <p:sp>
        <p:nvSpPr>
          <p:cNvPr id="6" name="Content Placeholder 5"/>
          <p:cNvSpPr>
            <a:spLocks noGrp="1"/>
          </p:cNvSpPr>
          <p:nvPr>
            <p:ph sz="quarter" idx="4"/>
          </p:nvPr>
        </p:nvSpPr>
        <p:spPr>
          <a:xfrm>
            <a:off x="3471865"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38C778-5D3D-4023-9EEF-A29397CB330B}" type="datetime1">
              <a:rPr kumimoji="1" lang="ja-JP" altLang="en-US" smtClean="0"/>
              <a:t>2021/2/8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4275316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4B9CEF-1C3F-48CA-A95E-62D0847E7E00}" type="datetime1">
              <a:rPr kumimoji="1" lang="ja-JP" altLang="en-US" smtClean="0"/>
              <a:t>2021/2/8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386409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F7884-0116-40C1-BA7E-99682A3AA293}" type="datetime1">
              <a:rPr kumimoji="1" lang="ja-JP" altLang="en-US" smtClean="0"/>
              <a:t>2021/2/8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1482491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195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4"/>
            <a:ext cx="3471863" cy="7039681"/>
          </a:xfrm>
        </p:spPr>
        <p:txBody>
          <a:bodyPr/>
          <a:lstStyle>
            <a:lvl1pPr>
              <a:defRPr sz="1950"/>
            </a:lvl1pPr>
            <a:lvl2pPr>
              <a:defRPr sz="1706"/>
            </a:lvl2pPr>
            <a:lvl3pPr>
              <a:defRPr sz="1463"/>
            </a:lvl3pPr>
            <a:lvl4pPr>
              <a:defRPr sz="1219"/>
            </a:lvl4pPr>
            <a:lvl5pPr>
              <a:defRPr sz="1219"/>
            </a:lvl5pPr>
            <a:lvl6pPr>
              <a:defRPr sz="1219"/>
            </a:lvl6pPr>
            <a:lvl7pPr>
              <a:defRPr sz="1219"/>
            </a:lvl7pPr>
            <a:lvl8pPr>
              <a:defRPr sz="1219"/>
            </a:lvl8pPr>
            <a:lvl9pPr>
              <a:defRPr sz="121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975"/>
            </a:lvl1pPr>
            <a:lvl2pPr marL="278606" indent="0">
              <a:buNone/>
              <a:defRPr sz="853"/>
            </a:lvl2pPr>
            <a:lvl3pPr marL="557213" indent="0">
              <a:buNone/>
              <a:defRPr sz="731"/>
            </a:lvl3pPr>
            <a:lvl4pPr marL="835819" indent="0">
              <a:buNone/>
              <a:defRPr sz="609"/>
            </a:lvl4pPr>
            <a:lvl5pPr marL="1114425" indent="0">
              <a:buNone/>
              <a:defRPr sz="609"/>
            </a:lvl5pPr>
            <a:lvl6pPr marL="1393031" indent="0">
              <a:buNone/>
              <a:defRPr sz="609"/>
            </a:lvl6pPr>
            <a:lvl7pPr marL="1671638" indent="0">
              <a:buNone/>
              <a:defRPr sz="609"/>
            </a:lvl7pPr>
            <a:lvl8pPr marL="1950244" indent="0">
              <a:buNone/>
              <a:defRPr sz="609"/>
            </a:lvl8pPr>
            <a:lvl9pPr marL="2228850" indent="0">
              <a:buNone/>
              <a:defRPr sz="6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C7B58D-6485-4C3F-A02C-AC14D6821987}"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330423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DCDD4C-03C7-44CC-AF25-49AE2F4A4AB1}"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2208288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195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4"/>
            <a:ext cx="3471863" cy="7039681"/>
          </a:xfrm>
        </p:spPr>
        <p:txBody>
          <a:bodyPr anchor="t"/>
          <a:lstStyle>
            <a:lvl1pPr marL="0" indent="0">
              <a:buNone/>
              <a:defRPr sz="1950"/>
            </a:lvl1pPr>
            <a:lvl2pPr marL="278606" indent="0">
              <a:buNone/>
              <a:defRPr sz="1706"/>
            </a:lvl2pPr>
            <a:lvl3pPr marL="557213" indent="0">
              <a:buNone/>
              <a:defRPr sz="1463"/>
            </a:lvl3pPr>
            <a:lvl4pPr marL="835819" indent="0">
              <a:buNone/>
              <a:defRPr sz="1219"/>
            </a:lvl4pPr>
            <a:lvl5pPr marL="1114425" indent="0">
              <a:buNone/>
              <a:defRPr sz="1219"/>
            </a:lvl5pPr>
            <a:lvl6pPr marL="1393031" indent="0">
              <a:buNone/>
              <a:defRPr sz="1219"/>
            </a:lvl6pPr>
            <a:lvl7pPr marL="1671638" indent="0">
              <a:buNone/>
              <a:defRPr sz="1219"/>
            </a:lvl7pPr>
            <a:lvl8pPr marL="1950244" indent="0">
              <a:buNone/>
              <a:defRPr sz="1219"/>
            </a:lvl8pPr>
            <a:lvl9pPr marL="2228850" indent="0">
              <a:buNone/>
              <a:defRPr sz="121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975"/>
            </a:lvl1pPr>
            <a:lvl2pPr marL="278606" indent="0">
              <a:buNone/>
              <a:defRPr sz="853"/>
            </a:lvl2pPr>
            <a:lvl3pPr marL="557213" indent="0">
              <a:buNone/>
              <a:defRPr sz="731"/>
            </a:lvl3pPr>
            <a:lvl4pPr marL="835819" indent="0">
              <a:buNone/>
              <a:defRPr sz="609"/>
            </a:lvl4pPr>
            <a:lvl5pPr marL="1114425" indent="0">
              <a:buNone/>
              <a:defRPr sz="609"/>
            </a:lvl5pPr>
            <a:lvl6pPr marL="1393031" indent="0">
              <a:buNone/>
              <a:defRPr sz="609"/>
            </a:lvl6pPr>
            <a:lvl7pPr marL="1671638" indent="0">
              <a:buNone/>
              <a:defRPr sz="609"/>
            </a:lvl7pPr>
            <a:lvl8pPr marL="1950244" indent="0">
              <a:buNone/>
              <a:defRPr sz="609"/>
            </a:lvl8pPr>
            <a:lvl9pPr marL="2228850" indent="0">
              <a:buNone/>
              <a:defRPr sz="6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EDDD4F-33FB-42E1-8ED6-901AD1730900}"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1726151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AE2360-9CB8-4948-B1F1-5252C1F344B4}"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2042644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829894-A17E-4A73-84C6-7471598F62DE}"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114396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7068FD-A66A-42A9-8F30-930C749C9444}" type="datetime1">
              <a:rPr kumimoji="1" lang="ja-JP" altLang="en-US" smtClean="0"/>
              <a:t>2021/2/8</a:t>
            </a:fld>
            <a:endParaRPr kumimoji="1" lang="ja-JP" altLang="en-US"/>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1520548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002359-AF2E-40CC-AD56-399494C5BF84}"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73042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2BA9C7-B4DA-483B-8D37-09A779B646B0}" type="datetime1">
              <a:rPr kumimoji="1" lang="ja-JP" altLang="en-US" smtClean="0"/>
              <a:t>2021/2/8</a:t>
            </a:fld>
            <a:endParaRPr kumimoji="1" lang="ja-JP" altLang="en-US"/>
          </a:p>
        </p:txBody>
      </p:sp>
      <p:sp>
        <p:nvSpPr>
          <p:cNvPr id="8" name="Footer Placeholder 7"/>
          <p:cNvSpPr>
            <a:spLocks noGrp="1"/>
          </p:cNvSpPr>
          <p:nvPr>
            <p:ph type="ftr" sz="quarter" idx="11"/>
          </p:nvPr>
        </p:nvSpPr>
        <p:spPr/>
        <p:txBody>
          <a:bodyPr/>
          <a:lstStyle/>
          <a:p>
            <a:endParaRPr lang="ja-JP" altLang="en-US" dirty="0"/>
          </a:p>
        </p:txBody>
      </p:sp>
      <p:sp>
        <p:nvSpPr>
          <p:cNvPr id="9" name="Slide Number Placeholder 8"/>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64119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623BD7-FE48-4E31-A358-AA197E1E04CE}" type="datetime1">
              <a:rPr kumimoji="1" lang="ja-JP" altLang="en-US" smtClean="0"/>
              <a:t>2021/2/8</a:t>
            </a:fld>
            <a:endParaRPr kumimoji="1" lang="ja-JP" altLang="en-US"/>
          </a:p>
        </p:txBody>
      </p:sp>
      <p:sp>
        <p:nvSpPr>
          <p:cNvPr id="4" name="Footer Placeholder 3"/>
          <p:cNvSpPr>
            <a:spLocks noGrp="1"/>
          </p:cNvSpPr>
          <p:nvPr>
            <p:ph type="ftr" sz="quarter" idx="11"/>
          </p:nvPr>
        </p:nvSpPr>
        <p:spPr/>
        <p:txBody>
          <a:bodyPr/>
          <a:lstStyle/>
          <a:p>
            <a:endParaRPr lang="ja-JP" altLang="en-US" dirty="0"/>
          </a:p>
        </p:txBody>
      </p:sp>
      <p:sp>
        <p:nvSpPr>
          <p:cNvPr id="5" name="Slide Number Placeholder 4"/>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40490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49802-9B7A-4A3F-B204-92DA619516A5}" type="datetime1">
              <a:rPr kumimoji="1" lang="ja-JP" altLang="en-US" smtClean="0"/>
              <a:t>2021/2/8</a:t>
            </a:fld>
            <a:endParaRPr kumimoji="1" lang="ja-JP" altLang="en-US"/>
          </a:p>
        </p:txBody>
      </p:sp>
      <p:sp>
        <p:nvSpPr>
          <p:cNvPr id="3" name="Footer Placeholder 2"/>
          <p:cNvSpPr>
            <a:spLocks noGrp="1"/>
          </p:cNvSpPr>
          <p:nvPr>
            <p:ph type="ftr" sz="quarter" idx="11"/>
          </p:nvPr>
        </p:nvSpPr>
        <p:spPr/>
        <p:txBody>
          <a:bodyPr/>
          <a:lstStyle/>
          <a:p>
            <a:endParaRPr lang="ja-JP" altLang="en-US" dirty="0"/>
          </a:p>
        </p:txBody>
      </p:sp>
      <p:sp>
        <p:nvSpPr>
          <p:cNvPr id="4" name="Slide Number Placeholder 3"/>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60961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6BD70D-615C-4093-A9EA-8575AFD135A0}"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412062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5D31B2-1152-4B4E-AAF3-119BB49B0A6D}" type="datetime1">
              <a:rPr kumimoji="1" lang="ja-JP" altLang="en-US" smtClean="0"/>
              <a:t>2021/2/8</a:t>
            </a:fld>
            <a:endParaRPr kumimoji="1" lang="ja-JP" altLang="en-US"/>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76711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2B689A-BDC0-4A3C-8DDD-CC4B10839145}" type="datetime1">
              <a:rPr kumimoji="1" lang="ja-JP" altLang="en-US" smtClean="0"/>
              <a:t>2021/2/8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ADE164-D45A-44D8-82C5-2E0962BB70DA}" type="slidenum">
              <a:rPr lang="en-US" altLang="ja-JP" smtClean="0"/>
              <a:pPr/>
              <a:t>‹#›</a:t>
            </a:fld>
            <a:endParaRPr lang="ja-JP" altLang="en-US" dirty="0"/>
          </a:p>
        </p:txBody>
      </p:sp>
    </p:spTree>
    <p:extLst>
      <p:ext uri="{BB962C8B-B14F-4D97-AF65-F5344CB8AC3E}">
        <p14:creationId xmlns:p14="http://schemas.microsoft.com/office/powerpoint/2010/main" val="151028428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731">
                <a:solidFill>
                  <a:schemeClr val="tx1">
                    <a:tint val="75000"/>
                  </a:schemeClr>
                </a:solidFill>
              </a:defRPr>
            </a:lvl1pPr>
          </a:lstStyle>
          <a:p>
            <a:fld id="{D593E272-3523-4EAE-A49A-B20CA1189E80}" type="datetime1">
              <a:rPr kumimoji="1" lang="ja-JP" altLang="en-US" smtClean="0"/>
              <a:t>2021/2/8</a:t>
            </a:fld>
            <a:endParaRPr kumimoji="1" lang="ja-JP" altLang="en-US"/>
          </a:p>
        </p:txBody>
      </p:sp>
      <p:sp>
        <p:nvSpPr>
          <p:cNvPr id="5" name="Footer Placeholder 4"/>
          <p:cNvSpPr>
            <a:spLocks noGrp="1"/>
          </p:cNvSpPr>
          <p:nvPr>
            <p:ph type="ftr" sz="quarter" idx="3"/>
          </p:nvPr>
        </p:nvSpPr>
        <p:spPr>
          <a:xfrm>
            <a:off x="2271715" y="9181398"/>
            <a:ext cx="2314575" cy="527403"/>
          </a:xfrm>
          <a:prstGeom prst="rect">
            <a:avLst/>
          </a:prstGeom>
        </p:spPr>
        <p:txBody>
          <a:bodyPr vert="horz" lIns="91440" tIns="45720" rIns="91440" bIns="45720" rtlCol="0" anchor="ctr"/>
          <a:lstStyle>
            <a:lvl1pPr algn="ctr">
              <a:defRPr sz="7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731">
                <a:solidFill>
                  <a:schemeClr val="tx1">
                    <a:tint val="75000"/>
                  </a:schemeClr>
                </a:solidFill>
              </a:defRPr>
            </a:lvl1pPr>
          </a:lstStyle>
          <a:p>
            <a:fld id="{BED654FD-A54F-4A4F-985C-4DD8D5616259}" type="slidenum">
              <a:rPr kumimoji="1" lang="ja-JP" altLang="en-US" smtClean="0"/>
              <a:t>‹#›</a:t>
            </a:fld>
            <a:endParaRPr kumimoji="1" lang="ja-JP" altLang="en-US"/>
          </a:p>
        </p:txBody>
      </p:sp>
    </p:spTree>
    <p:extLst>
      <p:ext uri="{BB962C8B-B14F-4D97-AF65-F5344CB8AC3E}">
        <p14:creationId xmlns:p14="http://schemas.microsoft.com/office/powerpoint/2010/main" val="346223612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557213" rtl="0" eaLnBrk="1" latinLnBrk="0" hangingPunct="1">
        <a:lnSpc>
          <a:spcPct val="90000"/>
        </a:lnSpc>
        <a:spcBef>
          <a:spcPct val="0"/>
        </a:spcBef>
        <a:buNone/>
        <a:defRPr kumimoji="1" sz="2681" kern="1200">
          <a:solidFill>
            <a:schemeClr val="tx1"/>
          </a:solidFill>
          <a:latin typeface="+mj-lt"/>
          <a:ea typeface="+mj-ea"/>
          <a:cs typeface="+mj-cs"/>
        </a:defRPr>
      </a:lvl1pPr>
    </p:titleStyle>
    <p:bodyStyle>
      <a:lvl1pPr marL="139303" indent="-139303" algn="l" defTabSz="557213" rtl="0" eaLnBrk="1" latinLnBrk="0" hangingPunct="1">
        <a:lnSpc>
          <a:spcPct val="90000"/>
        </a:lnSpc>
        <a:spcBef>
          <a:spcPts val="609"/>
        </a:spcBef>
        <a:buFont typeface="Arial" panose="020B0604020202020204" pitchFamily="34" charset="0"/>
        <a:buChar char="•"/>
        <a:defRPr kumimoji="1" sz="1706" kern="1200">
          <a:solidFill>
            <a:schemeClr val="tx1"/>
          </a:solidFill>
          <a:latin typeface="+mn-lt"/>
          <a:ea typeface="+mn-ea"/>
          <a:cs typeface="+mn-cs"/>
        </a:defRPr>
      </a:lvl1pPr>
      <a:lvl2pPr marL="417909" indent="-139303" algn="l" defTabSz="557213" rtl="0" eaLnBrk="1" latinLnBrk="0" hangingPunct="1">
        <a:lnSpc>
          <a:spcPct val="90000"/>
        </a:lnSpc>
        <a:spcBef>
          <a:spcPts val="305"/>
        </a:spcBef>
        <a:buFont typeface="Arial" panose="020B0604020202020204" pitchFamily="34" charset="0"/>
        <a:buChar char="•"/>
        <a:defRPr kumimoji="1" sz="1463" kern="1200">
          <a:solidFill>
            <a:schemeClr val="tx1"/>
          </a:solidFill>
          <a:latin typeface="+mn-lt"/>
          <a:ea typeface="+mn-ea"/>
          <a:cs typeface="+mn-cs"/>
        </a:defRPr>
      </a:lvl2pPr>
      <a:lvl3pPr marL="696516" indent="-139303" algn="l" defTabSz="557213" rtl="0" eaLnBrk="1" latinLnBrk="0" hangingPunct="1">
        <a:lnSpc>
          <a:spcPct val="90000"/>
        </a:lnSpc>
        <a:spcBef>
          <a:spcPts val="305"/>
        </a:spcBef>
        <a:buFont typeface="Arial" panose="020B0604020202020204" pitchFamily="34" charset="0"/>
        <a:buChar char="•"/>
        <a:defRPr kumimoji="1" sz="1219" kern="1200">
          <a:solidFill>
            <a:schemeClr val="tx1"/>
          </a:solidFill>
          <a:latin typeface="+mn-lt"/>
          <a:ea typeface="+mn-ea"/>
          <a:cs typeface="+mn-cs"/>
        </a:defRPr>
      </a:lvl3pPr>
      <a:lvl4pPr marL="975122"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4pPr>
      <a:lvl5pPr marL="1253728"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5pPr>
      <a:lvl6pPr marL="1532334"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6pPr>
      <a:lvl7pPr marL="1810941"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7pPr>
      <a:lvl8pPr marL="2089547"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8pPr>
      <a:lvl9pPr marL="2368153" indent="-139303" algn="l" defTabSz="557213" rtl="0" eaLnBrk="1" latinLnBrk="0" hangingPunct="1">
        <a:lnSpc>
          <a:spcPct val="90000"/>
        </a:lnSpc>
        <a:spcBef>
          <a:spcPts val="305"/>
        </a:spcBef>
        <a:buFont typeface="Arial" panose="020B0604020202020204" pitchFamily="34" charset="0"/>
        <a:buChar char="•"/>
        <a:defRPr kumimoji="1" sz="1097" kern="1200">
          <a:solidFill>
            <a:schemeClr val="tx1"/>
          </a:solidFill>
          <a:latin typeface="+mn-lt"/>
          <a:ea typeface="+mn-ea"/>
          <a:cs typeface="+mn-cs"/>
        </a:defRPr>
      </a:lvl9pPr>
    </p:bodyStyle>
    <p:otherStyle>
      <a:defPPr>
        <a:defRPr lang="en-US"/>
      </a:defPPr>
      <a:lvl1pPr marL="0" algn="l" defTabSz="557213" rtl="0" eaLnBrk="1" latinLnBrk="0" hangingPunct="1">
        <a:defRPr kumimoji="1" sz="1097" kern="1200">
          <a:solidFill>
            <a:schemeClr val="tx1"/>
          </a:solidFill>
          <a:latin typeface="+mn-lt"/>
          <a:ea typeface="+mn-ea"/>
          <a:cs typeface="+mn-cs"/>
        </a:defRPr>
      </a:lvl1pPr>
      <a:lvl2pPr marL="278606" algn="l" defTabSz="557213" rtl="0" eaLnBrk="1" latinLnBrk="0" hangingPunct="1">
        <a:defRPr kumimoji="1" sz="1097" kern="1200">
          <a:solidFill>
            <a:schemeClr val="tx1"/>
          </a:solidFill>
          <a:latin typeface="+mn-lt"/>
          <a:ea typeface="+mn-ea"/>
          <a:cs typeface="+mn-cs"/>
        </a:defRPr>
      </a:lvl2pPr>
      <a:lvl3pPr marL="557213" algn="l" defTabSz="557213" rtl="0" eaLnBrk="1" latinLnBrk="0" hangingPunct="1">
        <a:defRPr kumimoji="1" sz="1097" kern="1200">
          <a:solidFill>
            <a:schemeClr val="tx1"/>
          </a:solidFill>
          <a:latin typeface="+mn-lt"/>
          <a:ea typeface="+mn-ea"/>
          <a:cs typeface="+mn-cs"/>
        </a:defRPr>
      </a:lvl3pPr>
      <a:lvl4pPr marL="835819" algn="l" defTabSz="557213" rtl="0" eaLnBrk="1" latinLnBrk="0" hangingPunct="1">
        <a:defRPr kumimoji="1" sz="1097" kern="1200">
          <a:solidFill>
            <a:schemeClr val="tx1"/>
          </a:solidFill>
          <a:latin typeface="+mn-lt"/>
          <a:ea typeface="+mn-ea"/>
          <a:cs typeface="+mn-cs"/>
        </a:defRPr>
      </a:lvl4pPr>
      <a:lvl5pPr marL="1114425" algn="l" defTabSz="557213" rtl="0" eaLnBrk="1" latinLnBrk="0" hangingPunct="1">
        <a:defRPr kumimoji="1" sz="1097" kern="1200">
          <a:solidFill>
            <a:schemeClr val="tx1"/>
          </a:solidFill>
          <a:latin typeface="+mn-lt"/>
          <a:ea typeface="+mn-ea"/>
          <a:cs typeface="+mn-cs"/>
        </a:defRPr>
      </a:lvl5pPr>
      <a:lvl6pPr marL="1393031" algn="l" defTabSz="557213" rtl="0" eaLnBrk="1" latinLnBrk="0" hangingPunct="1">
        <a:defRPr kumimoji="1" sz="1097" kern="1200">
          <a:solidFill>
            <a:schemeClr val="tx1"/>
          </a:solidFill>
          <a:latin typeface="+mn-lt"/>
          <a:ea typeface="+mn-ea"/>
          <a:cs typeface="+mn-cs"/>
        </a:defRPr>
      </a:lvl6pPr>
      <a:lvl7pPr marL="1671638" algn="l" defTabSz="557213" rtl="0" eaLnBrk="1" latinLnBrk="0" hangingPunct="1">
        <a:defRPr kumimoji="1" sz="1097" kern="1200">
          <a:solidFill>
            <a:schemeClr val="tx1"/>
          </a:solidFill>
          <a:latin typeface="+mn-lt"/>
          <a:ea typeface="+mn-ea"/>
          <a:cs typeface="+mn-cs"/>
        </a:defRPr>
      </a:lvl7pPr>
      <a:lvl8pPr marL="1950244" algn="l" defTabSz="557213" rtl="0" eaLnBrk="1" latinLnBrk="0" hangingPunct="1">
        <a:defRPr kumimoji="1" sz="1097" kern="1200">
          <a:solidFill>
            <a:schemeClr val="tx1"/>
          </a:solidFill>
          <a:latin typeface="+mn-lt"/>
          <a:ea typeface="+mn-ea"/>
          <a:cs typeface="+mn-cs"/>
        </a:defRPr>
      </a:lvl8pPr>
      <a:lvl9pPr marL="2228850" algn="l" defTabSz="557213" rtl="0" eaLnBrk="1" latinLnBrk="0" hangingPunct="1">
        <a:defRPr kumimoji="1"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1E0C5C-BE5F-407C-B6B7-306A04BB16D6}"/>
              </a:ext>
            </a:extLst>
          </p:cNvPr>
          <p:cNvSpPr>
            <a:spLocks noGrp="1"/>
          </p:cNvSpPr>
          <p:nvPr>
            <p:ph type="ctrTitle"/>
          </p:nvPr>
        </p:nvSpPr>
        <p:spPr>
          <a:xfrm>
            <a:off x="1414329" y="1288270"/>
            <a:ext cx="4077355" cy="2736043"/>
          </a:xfrm>
        </p:spPr>
        <p:txBody>
          <a:bodyPr>
            <a:normAutofit/>
          </a:bodyPr>
          <a:lstStyle/>
          <a:p>
            <a:br>
              <a:rPr lang="en-US" altLang="ja-JP" sz="2905" dirty="0">
                <a:latin typeface="BIZ UDPゴシック" panose="020B0400000000000000" pitchFamily="50" charset="-128"/>
                <a:ea typeface="BIZ UDPゴシック" panose="020B0400000000000000" pitchFamily="50" charset="-128"/>
              </a:rPr>
            </a:br>
            <a:r>
              <a:rPr lang="ja-JP" altLang="en-US" sz="2400" b="1" dirty="0">
                <a:latin typeface="BIZ UDPゴシック" panose="020B0400000000000000" pitchFamily="50" charset="-128"/>
                <a:ea typeface="BIZ UDPゴシック" panose="020B0400000000000000" pitchFamily="50" charset="-128"/>
              </a:rPr>
              <a:t>進路実現の手引き</a:t>
            </a:r>
            <a:br>
              <a:rPr lang="en-US" altLang="ja-JP" sz="2400" dirty="0">
                <a:latin typeface="BIZ UDPゴシック" panose="020B0400000000000000" pitchFamily="50" charset="-128"/>
                <a:ea typeface="BIZ UDPゴシック" panose="020B0400000000000000" pitchFamily="50" charset="-128"/>
              </a:rPr>
            </a:br>
            <a:br>
              <a:rPr lang="en-US" altLang="ja-JP" sz="1848" dirty="0">
                <a:latin typeface="BIZ UDPゴシック" panose="020B0400000000000000" pitchFamily="50" charset="-128"/>
                <a:ea typeface="BIZ UDPゴシック" panose="020B0400000000000000" pitchFamily="50" charset="-128"/>
              </a:rPr>
            </a:br>
            <a:br>
              <a:rPr lang="en-US" altLang="ja-JP" sz="1138" dirty="0">
                <a:latin typeface="BIZ UDPゴシック" panose="020B0400000000000000" pitchFamily="50" charset="-128"/>
                <a:ea typeface="BIZ UDPゴシック" panose="020B0400000000000000" pitchFamily="50" charset="-128"/>
              </a:rPr>
            </a:br>
            <a:br>
              <a:rPr lang="en-US" altLang="ja-JP" sz="2275" dirty="0">
                <a:latin typeface="BIZ UDPゴシック" panose="020B0400000000000000" pitchFamily="50" charset="-128"/>
                <a:ea typeface="BIZ UDPゴシック" panose="020B0400000000000000" pitchFamily="50" charset="-128"/>
              </a:rPr>
            </a:br>
            <a:br>
              <a:rPr lang="en-US" altLang="ja-JP" sz="2377" dirty="0"/>
            </a:br>
            <a:endParaRPr lang="ja-JP" altLang="en-US" sz="3961" b="1" dirty="0">
              <a:latin typeface="BIZ UDPゴシック" panose="020B0400000000000000" pitchFamily="50" charset="-128"/>
              <a:ea typeface="BIZ UDPゴシック" panose="020B0400000000000000" pitchFamily="50" charset="-128"/>
            </a:endParaRPr>
          </a:p>
        </p:txBody>
      </p:sp>
      <p:sp>
        <p:nvSpPr>
          <p:cNvPr id="3" name="字幕 2">
            <a:extLst>
              <a:ext uri="{FF2B5EF4-FFF2-40B4-BE49-F238E27FC236}">
                <a16:creationId xmlns:a16="http://schemas.microsoft.com/office/drawing/2014/main" id="{9D026CD3-A2DF-4626-AA50-DAB5163B6F5F}"/>
              </a:ext>
            </a:extLst>
          </p:cNvPr>
          <p:cNvSpPr>
            <a:spLocks noGrp="1"/>
          </p:cNvSpPr>
          <p:nvPr>
            <p:ph type="subTitle" idx="1"/>
          </p:nvPr>
        </p:nvSpPr>
        <p:spPr>
          <a:xfrm>
            <a:off x="1953540" y="1544752"/>
            <a:ext cx="2950920" cy="284449"/>
          </a:xfrm>
          <a:noFill/>
        </p:spPr>
        <p:txBody>
          <a:bodyPr>
            <a:normAutofit fontScale="85000" lnSpcReduction="10000"/>
          </a:bodyPr>
          <a:lstStyle/>
          <a:p>
            <a:r>
              <a:rPr kumimoji="1" lang="ja-JP" altLang="en-US" b="1" dirty="0">
                <a:latin typeface="BIZ UDPゴシック" panose="020B0400000000000000" pitchFamily="50" charset="-128"/>
                <a:ea typeface="BIZ UDPゴシック" panose="020B0400000000000000" pitchFamily="50" charset="-128"/>
              </a:rPr>
              <a:t>学校法人豊野学園　豊野高等専修学校</a:t>
            </a:r>
            <a:endParaRPr kumimoji="1" lang="en-US" altLang="ja-JP" b="1" dirty="0">
              <a:latin typeface="BIZ UDPゴシック" panose="020B0400000000000000" pitchFamily="50" charset="-128"/>
              <a:ea typeface="BIZ UDPゴシック" panose="020B0400000000000000" pitchFamily="50" charset="-128"/>
            </a:endParaRPr>
          </a:p>
          <a:p>
            <a:endParaRPr lang="en-US" altLang="ja-JP" b="1" dirty="0">
              <a:latin typeface="BIZ UDPゴシック" panose="020B0400000000000000" pitchFamily="50" charset="-128"/>
              <a:ea typeface="BIZ UDPゴシック" panose="020B0400000000000000" pitchFamily="50" charset="-128"/>
            </a:endParaRPr>
          </a:p>
          <a:p>
            <a:endParaRPr kumimoji="1" lang="en-US" altLang="ja-JP" dirty="0"/>
          </a:p>
          <a:p>
            <a:endParaRPr kumimoji="1" lang="ja-JP" altLang="en-US" dirty="0"/>
          </a:p>
        </p:txBody>
      </p:sp>
      <p:pic>
        <p:nvPicPr>
          <p:cNvPr id="6" name="図 5">
            <a:extLst>
              <a:ext uri="{FF2B5EF4-FFF2-40B4-BE49-F238E27FC236}">
                <a16:creationId xmlns:a16="http://schemas.microsoft.com/office/drawing/2014/main" id="{46637E0F-067C-4D1D-B305-3D4FB8A6F64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414329" y="1912530"/>
            <a:ext cx="458213" cy="565619"/>
          </a:xfrm>
          <a:prstGeom prst="rect">
            <a:avLst/>
          </a:prstGeom>
        </p:spPr>
      </p:pic>
      <p:sp>
        <p:nvSpPr>
          <p:cNvPr id="4" name="テキスト ボックス 3">
            <a:extLst>
              <a:ext uri="{FF2B5EF4-FFF2-40B4-BE49-F238E27FC236}">
                <a16:creationId xmlns:a16="http://schemas.microsoft.com/office/drawing/2014/main" id="{BBA747CD-3618-444C-B75E-B7AC6650EA41}"/>
              </a:ext>
            </a:extLst>
          </p:cNvPr>
          <p:cNvSpPr txBox="1"/>
          <p:nvPr/>
        </p:nvSpPr>
        <p:spPr>
          <a:xfrm flipH="1">
            <a:off x="3453006" y="8294564"/>
            <a:ext cx="119888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haroni" panose="02010803020104030203" pitchFamily="2" charset="-79"/>
                <a:ea typeface="游ゴシック" panose="020B0400000000000000" pitchFamily="50" charset="-128"/>
                <a:cs typeface="Aharoni" panose="02010803020104030203" pitchFamily="2" charset="-79"/>
              </a:rPr>
              <a:t>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Aharoni" panose="02010803020104030203" pitchFamily="2" charset="-79"/>
              <a:ea typeface="游ゴシック" panose="020B0400000000000000" pitchFamily="50" charset="-128"/>
              <a:cs typeface="Aharoni" panose="02010803020104030203" pitchFamily="2" charset="-79"/>
            </a:endParaRPr>
          </a:p>
        </p:txBody>
      </p:sp>
    </p:spTree>
    <p:extLst>
      <p:ext uri="{BB962C8B-B14F-4D97-AF65-F5344CB8AC3E}">
        <p14:creationId xmlns:p14="http://schemas.microsoft.com/office/powerpoint/2010/main" val="144939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511300" y="246651"/>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自己分析</a:t>
            </a:r>
            <a:endParaRPr kumimoji="1" lang="en-US" altLang="ja-JP" sz="105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rPr>
              <a:t>４</a:t>
            </a:r>
            <a:r>
              <a:rPr kumimoji="1" lang="en-US" altLang="ja-JP" sz="20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rPr>
              <a:t>-1</a:t>
            </a:r>
            <a:endParaRPr kumimoji="1" lang="ja-JP" altLang="en-US" sz="20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a:extLst>
              <a:ext uri="{FF2B5EF4-FFF2-40B4-BE49-F238E27FC236}">
                <a16:creationId xmlns:a16="http://schemas.microsoft.com/office/drawing/2014/main" id="{EDE27D93-36F2-48C9-B282-CD53807F10EA}"/>
              </a:ext>
            </a:extLst>
          </p:cNvPr>
          <p:cNvSpPr txBox="1"/>
          <p:nvPr/>
        </p:nvSpPr>
        <p:spPr>
          <a:xfrm>
            <a:off x="399276" y="386555"/>
            <a:ext cx="5747524" cy="2951577"/>
          </a:xfrm>
          <a:prstGeom prst="rect">
            <a:avLst/>
          </a:prstGeom>
          <a:noFill/>
        </p:spPr>
        <p:txBody>
          <a:bodyPr wrap="square" rtlCol="0">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r>
              <a:rPr lang="ja-JP" altLang="en-US" sz="1600" b="1" dirty="0">
                <a:solidFill>
                  <a:srgbClr val="009DD9"/>
                </a:solidFill>
                <a:latin typeface="メイリオ" panose="020B0604030504040204" pitchFamily="50" charset="-128"/>
                <a:ea typeface="メイリオ" panose="020B0604030504040204" pitchFamily="50" charset="-128"/>
              </a:rPr>
              <a:t>０９</a:t>
            </a:r>
            <a:r>
              <a:rPr kumimoji="0" lang="ja-JP" altLang="en-US" sz="14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rPr>
              <a:t>．自分のトリセツをつくる </a:t>
            </a:r>
            <a:r>
              <a:rPr kumimoji="0" lang="en-US" altLang="ja-JP" sz="14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rPr>
              <a:t>work</a:t>
            </a:r>
            <a:r>
              <a:rPr kumimoji="0" lang="ja-JP" altLang="en-US" sz="14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rPr>
              <a:t>１</a:t>
            </a:r>
            <a:endParaRPr kumimoji="0" lang="en-US" altLang="ja-JP" sz="14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ある歌の歌詞です。</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「急に不機嫌になることがあります</a:t>
            </a:r>
            <a:b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b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理由を聞いても</a:t>
            </a:r>
            <a:b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b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答えないくせに放っとくと怒ります。</a:t>
            </a:r>
            <a:b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b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いつもごめんね。でもそんな時は懲りずに</a:t>
            </a:r>
            <a:b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b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とことん付き合ってあげましょう。」</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あなたのことをまだよく知らない人たちに、ありのままのあなたを受け止めてもらうために</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「トリセツ（取扱説明書）」を「自己分析」としてつくってみましょう。</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こういう特徴があります、こういうことが得意です、こういう時にはこうしてほしいです、など、あなたと出会う人たちに「ずっと正しく優しく扱ってね。」という気持ちを伝えるために、書いてみましょう。</a:t>
            </a:r>
          </a:p>
        </p:txBody>
      </p:sp>
      <p:pic>
        <p:nvPicPr>
          <p:cNvPr id="13" name="グラフィックス 12" descr="葉">
            <a:extLst>
              <a:ext uri="{FF2B5EF4-FFF2-40B4-BE49-F238E27FC236}">
                <a16:creationId xmlns:a16="http://schemas.microsoft.com/office/drawing/2014/main" id="{78FDE83B-215C-446B-AEEF-7F1F47DD4E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01504" y="362982"/>
            <a:ext cx="692177" cy="692177"/>
          </a:xfrm>
          <a:prstGeom prst="rect">
            <a:avLst/>
          </a:prstGeom>
        </p:spPr>
      </p:pic>
      <p:sp>
        <p:nvSpPr>
          <p:cNvPr id="2" name="楕円 1">
            <a:extLst>
              <a:ext uri="{FF2B5EF4-FFF2-40B4-BE49-F238E27FC236}">
                <a16:creationId xmlns:a16="http://schemas.microsoft.com/office/drawing/2014/main" id="{D927F477-4AE7-477F-A164-145AA693FD4A}"/>
              </a:ext>
            </a:extLst>
          </p:cNvPr>
          <p:cNvSpPr/>
          <p:nvPr/>
        </p:nvSpPr>
        <p:spPr>
          <a:xfrm>
            <a:off x="266700" y="3396626"/>
            <a:ext cx="2656122" cy="25350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0A86C8AC-7CBB-49E6-B6A4-E4A2DAAB7C88}"/>
              </a:ext>
            </a:extLst>
          </p:cNvPr>
          <p:cNvSpPr txBox="1"/>
          <p:nvPr/>
        </p:nvSpPr>
        <p:spPr>
          <a:xfrm>
            <a:off x="928322" y="3585122"/>
            <a:ext cx="1751798"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簡単に説明すると</a:t>
            </a:r>
            <a:endParaRPr kumimoji="1" lang="en-US" altLang="ja-JP"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私、こんな人間です</a:t>
            </a:r>
          </a:p>
        </p:txBody>
      </p:sp>
      <p:sp>
        <p:nvSpPr>
          <p:cNvPr id="6" name="四角形: 角を丸くする 5">
            <a:extLst>
              <a:ext uri="{FF2B5EF4-FFF2-40B4-BE49-F238E27FC236}">
                <a16:creationId xmlns:a16="http://schemas.microsoft.com/office/drawing/2014/main" id="{FE2A10C2-819A-40CF-84CA-F4A374641DD4}"/>
              </a:ext>
            </a:extLst>
          </p:cNvPr>
          <p:cNvSpPr/>
          <p:nvPr/>
        </p:nvSpPr>
        <p:spPr>
          <a:xfrm>
            <a:off x="3084664" y="3585122"/>
            <a:ext cx="3417736" cy="20714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4FAAC4C4-FBB7-406B-A0B1-27F9E98D6D0B}"/>
              </a:ext>
            </a:extLst>
          </p:cNvPr>
          <p:cNvSpPr txBox="1"/>
          <p:nvPr/>
        </p:nvSpPr>
        <p:spPr>
          <a:xfrm>
            <a:off x="3230802" y="3310708"/>
            <a:ext cx="2656122"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私の意外なイイトコロ　（得意）</a:t>
            </a:r>
          </a:p>
        </p:txBody>
      </p:sp>
      <p:sp>
        <p:nvSpPr>
          <p:cNvPr id="15" name="四角形: 角を丸くする 14">
            <a:extLst>
              <a:ext uri="{FF2B5EF4-FFF2-40B4-BE49-F238E27FC236}">
                <a16:creationId xmlns:a16="http://schemas.microsoft.com/office/drawing/2014/main" id="{E5DF6001-88FC-49E4-9FA4-F1A7BE23BC7B}"/>
              </a:ext>
            </a:extLst>
          </p:cNvPr>
          <p:cNvSpPr/>
          <p:nvPr/>
        </p:nvSpPr>
        <p:spPr>
          <a:xfrm>
            <a:off x="3107569" y="6061250"/>
            <a:ext cx="3417736" cy="17443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F8F3865E-CE94-4FE7-A49C-828795E5BB44}"/>
              </a:ext>
            </a:extLst>
          </p:cNvPr>
          <p:cNvSpPr txBox="1"/>
          <p:nvPr/>
        </p:nvSpPr>
        <p:spPr>
          <a:xfrm>
            <a:off x="3230802" y="5795476"/>
            <a:ext cx="3055698"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私の</a:t>
            </a:r>
            <a:r>
              <a:rPr kumimoji="1" lang="ja-JP" altLang="en-US" sz="1100" b="1" dirty="0">
                <a:solidFill>
                  <a:prstClr val="black"/>
                </a:solidFill>
                <a:latin typeface="BIZ UDPゴシック" panose="020B0400000000000000" pitchFamily="50" charset="-128"/>
                <a:ea typeface="BIZ UDPゴシック" panose="020B0400000000000000" pitchFamily="50" charset="-128"/>
              </a:rPr>
              <a:t>失敗しがちなこと</a:t>
            </a: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（不得意、不得手）</a:t>
            </a:r>
          </a:p>
        </p:txBody>
      </p:sp>
      <p:sp>
        <p:nvSpPr>
          <p:cNvPr id="20" name="涙形 19">
            <a:extLst>
              <a:ext uri="{FF2B5EF4-FFF2-40B4-BE49-F238E27FC236}">
                <a16:creationId xmlns:a16="http://schemas.microsoft.com/office/drawing/2014/main" id="{97A5B215-FDD0-44D3-A0DA-0331BC28628B}"/>
              </a:ext>
            </a:extLst>
          </p:cNvPr>
          <p:cNvSpPr/>
          <p:nvPr/>
        </p:nvSpPr>
        <p:spPr>
          <a:xfrm>
            <a:off x="399276" y="6262183"/>
            <a:ext cx="2543192" cy="1789569"/>
          </a:xfrm>
          <a:prstGeom prst="teardrop">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D43F4DEA-15D3-4E4E-89EE-D9AD6AEACAF7}"/>
              </a:ext>
            </a:extLst>
          </p:cNvPr>
          <p:cNvSpPr txBox="1"/>
          <p:nvPr/>
        </p:nvSpPr>
        <p:spPr>
          <a:xfrm>
            <a:off x="928322" y="5976913"/>
            <a:ext cx="265612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リフレッシュ方法</a:t>
            </a:r>
          </a:p>
        </p:txBody>
      </p:sp>
      <p:sp>
        <p:nvSpPr>
          <p:cNvPr id="23" name="正方形/長方形 22">
            <a:extLst>
              <a:ext uri="{FF2B5EF4-FFF2-40B4-BE49-F238E27FC236}">
                <a16:creationId xmlns:a16="http://schemas.microsoft.com/office/drawing/2014/main" id="{7A16F9C5-5B2D-4824-A153-484B27C6DC7D}"/>
              </a:ext>
            </a:extLst>
          </p:cNvPr>
          <p:cNvSpPr/>
          <p:nvPr/>
        </p:nvSpPr>
        <p:spPr>
          <a:xfrm>
            <a:off x="3107568" y="8140643"/>
            <a:ext cx="3394831" cy="13788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テキスト ボックス 24">
            <a:extLst>
              <a:ext uri="{FF2B5EF4-FFF2-40B4-BE49-F238E27FC236}">
                <a16:creationId xmlns:a16="http://schemas.microsoft.com/office/drawing/2014/main" id="{789509EA-1513-402F-A4F9-9ABF6197EF8E}"/>
              </a:ext>
            </a:extLst>
          </p:cNvPr>
          <p:cNvSpPr txBox="1"/>
          <p:nvPr/>
        </p:nvSpPr>
        <p:spPr>
          <a:xfrm>
            <a:off x="3159817" y="7856418"/>
            <a:ext cx="3055698"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欠点カバー対策！</a:t>
            </a:r>
          </a:p>
        </p:txBody>
      </p:sp>
      <p:sp>
        <p:nvSpPr>
          <p:cNvPr id="26" name="フローチャート: 記憶データ 25">
            <a:extLst>
              <a:ext uri="{FF2B5EF4-FFF2-40B4-BE49-F238E27FC236}">
                <a16:creationId xmlns:a16="http://schemas.microsoft.com/office/drawing/2014/main" id="{87EA84C4-EC7F-4E61-87C0-A11E7AE1EC63}"/>
              </a:ext>
            </a:extLst>
          </p:cNvPr>
          <p:cNvSpPr/>
          <p:nvPr/>
        </p:nvSpPr>
        <p:spPr>
          <a:xfrm>
            <a:off x="443771" y="8417662"/>
            <a:ext cx="2565417" cy="1101783"/>
          </a:xfrm>
          <a:prstGeom prst="flowChartOnlineStorag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A28F99D2-542D-4054-9C43-170E6E829B3F}"/>
              </a:ext>
            </a:extLst>
          </p:cNvPr>
          <p:cNvSpPr txBox="1"/>
          <p:nvPr/>
        </p:nvSpPr>
        <p:spPr>
          <a:xfrm>
            <a:off x="574680" y="8152283"/>
            <a:ext cx="2656122"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自由があったらこんなことしてみたい</a:t>
            </a:r>
          </a:p>
        </p:txBody>
      </p:sp>
      <p:sp>
        <p:nvSpPr>
          <p:cNvPr id="5" name="スライド番号プレースホルダー 4">
            <a:extLst>
              <a:ext uri="{FF2B5EF4-FFF2-40B4-BE49-F238E27FC236}">
                <a16:creationId xmlns:a16="http://schemas.microsoft.com/office/drawing/2014/main" id="{3A0A1B80-ED6D-481D-9444-BC1D4B61F588}"/>
              </a:ext>
            </a:extLst>
          </p:cNvPr>
          <p:cNvSpPr>
            <a:spLocks noGrp="1"/>
          </p:cNvSpPr>
          <p:nvPr>
            <p:ph type="sldNum" sz="quarter" idx="12"/>
          </p:nvPr>
        </p:nvSpPr>
        <p:spPr>
          <a:xfrm>
            <a:off x="4959350" y="9265509"/>
            <a:ext cx="1543050" cy="52740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ADE164-D45A-44D8-82C5-2E0962BB70DA}" type="slidenum">
              <a:rPr kumimoji="0" lang="en-US" altLang="ja-JP"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ja-JP" altLang="en-US" sz="9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8743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540835" y="248465"/>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en-US" altLang="ja-JP" sz="2000" b="1" dirty="0">
                <a:solidFill>
                  <a:schemeClr val="accent2"/>
                </a:solidFill>
                <a:latin typeface="メイリオ" panose="020B0604030504040204" pitchFamily="50" charset="-128"/>
                <a:ea typeface="メイリオ" panose="020B0604030504040204" pitchFamily="50" charset="-128"/>
              </a:rPr>
              <a:t>4-2</a:t>
            </a:r>
            <a:endParaRPr kumimoji="1" lang="ja-JP" altLang="en-US" sz="2000" b="1" dirty="0">
              <a:solidFill>
                <a:schemeClr val="accent2"/>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EDE27D93-36F2-48C9-B282-CD53807F10EA}"/>
              </a:ext>
            </a:extLst>
          </p:cNvPr>
          <p:cNvSpPr txBox="1"/>
          <p:nvPr/>
        </p:nvSpPr>
        <p:spPr>
          <a:xfrm>
            <a:off x="496386" y="220756"/>
            <a:ext cx="4915673" cy="2543645"/>
          </a:xfrm>
          <a:prstGeom prst="rect">
            <a:avLst/>
          </a:prstGeom>
          <a:noFill/>
        </p:spPr>
        <p:txBody>
          <a:bodyPr wrap="square" rtlCol="0">
            <a:spAutoFit/>
          </a:bodyPr>
          <a:lstStyle/>
          <a:p>
            <a:pPr>
              <a:lnSpc>
                <a:spcPts val="1600"/>
              </a:lnSpc>
            </a:pPr>
            <a:r>
              <a:rPr lang="ja-JP" altLang="en-US" b="1" dirty="0">
                <a:solidFill>
                  <a:schemeClr val="accent2"/>
                </a:solidFill>
                <a:latin typeface="メイリオ" panose="020B0604030504040204" pitchFamily="50" charset="-128"/>
                <a:ea typeface="メイリオ" panose="020B0604030504040204" pitchFamily="50" charset="-128"/>
              </a:rPr>
              <a:t>１０</a:t>
            </a:r>
            <a:r>
              <a:rPr lang="ja-JP" altLang="en-US" sz="1400" b="1" dirty="0">
                <a:solidFill>
                  <a:schemeClr val="accent2"/>
                </a:solidFill>
                <a:latin typeface="メイリオ" panose="020B0604030504040204" pitchFamily="50" charset="-128"/>
                <a:ea typeface="メイリオ" panose="020B0604030504040204" pitchFamily="50" charset="-128"/>
              </a:rPr>
              <a:t>．自分のトリセツをつくるための </a:t>
            </a:r>
            <a:r>
              <a:rPr lang="en-US" altLang="ja-JP" sz="1400" b="1" dirty="0">
                <a:solidFill>
                  <a:schemeClr val="accent2"/>
                </a:solidFill>
                <a:latin typeface="メイリオ" panose="020B0604030504040204" pitchFamily="50" charset="-128"/>
                <a:ea typeface="メイリオ" panose="020B0604030504040204" pitchFamily="50" charset="-128"/>
              </a:rPr>
              <a:t>work</a:t>
            </a:r>
            <a:r>
              <a:rPr lang="ja-JP" altLang="en-US" sz="1400" b="1" dirty="0">
                <a:solidFill>
                  <a:schemeClr val="accent2"/>
                </a:solidFill>
                <a:latin typeface="メイリオ" panose="020B0604030504040204" pitchFamily="50" charset="-128"/>
                <a:ea typeface="メイリオ" panose="020B0604030504040204" pitchFamily="50" charset="-128"/>
              </a:rPr>
              <a:t>２「文章編」</a:t>
            </a:r>
          </a:p>
          <a:p>
            <a:pPr>
              <a:lnSpc>
                <a:spcPts val="1600"/>
              </a:lnSpc>
            </a:pPr>
            <a:endParaRPr lang="en-US" altLang="ja-JP" sz="1050" dirty="0">
              <a:latin typeface="メイリオ" panose="020B0604030504040204" pitchFamily="50" charset="-128"/>
              <a:ea typeface="メイリオ" panose="020B0604030504040204" pitchFamily="50" charset="-128"/>
            </a:endParaRPr>
          </a:p>
          <a:p>
            <a:pPr>
              <a:lnSpc>
                <a:spcPts val="1600"/>
              </a:lnSpc>
            </a:pPr>
            <a:r>
              <a:rPr lang="en-US" altLang="ja-JP" sz="1050" dirty="0">
                <a:latin typeface="メイリオ" panose="020B0604030504040204" pitchFamily="50" charset="-128"/>
                <a:ea typeface="メイリオ" panose="020B0604030504040204" pitchFamily="50" charset="-128"/>
              </a:rPr>
              <a:t>Work</a:t>
            </a:r>
            <a:r>
              <a:rPr lang="ja-JP" altLang="en-US" sz="1050" dirty="0">
                <a:latin typeface="メイリオ" panose="020B0604030504040204" pitchFamily="50" charset="-128"/>
                <a:ea typeface="メイリオ" panose="020B0604030504040204" pitchFamily="50" charset="-128"/>
              </a:rPr>
              <a:t>１で記入したことを文章でまとめてみよう。</a:t>
            </a:r>
            <a:endParaRPr lang="en-US" altLang="ja-JP" sz="1050" dirty="0">
              <a:latin typeface="メイリオ" panose="020B0604030504040204" pitchFamily="50" charset="-128"/>
              <a:ea typeface="メイリオ" panose="020B0604030504040204" pitchFamily="50" charset="-128"/>
            </a:endParaRPr>
          </a:p>
          <a:p>
            <a:pPr>
              <a:lnSpc>
                <a:spcPts val="1600"/>
              </a:lnSpc>
            </a:pP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伝える時のポイント</a:t>
            </a:r>
            <a:r>
              <a:rPr lang="en-US" altLang="ja-JP" sz="1050" b="1" dirty="0">
                <a:latin typeface="メイリオ" panose="020B0604030504040204" pitchFamily="50" charset="-128"/>
                <a:ea typeface="メイリオ" panose="020B0604030504040204" pitchFamily="50" charset="-128"/>
              </a:rPr>
              <a:t>】</a:t>
            </a:r>
          </a:p>
          <a:p>
            <a:pPr>
              <a:lnSpc>
                <a:spcPts val="1600"/>
              </a:lnSpc>
            </a:pPr>
            <a:r>
              <a:rPr lang="ja-JP" altLang="en-US" sz="1050" dirty="0">
                <a:latin typeface="メイリオ" panose="020B0604030504040204" pitchFamily="50" charset="-128"/>
                <a:ea typeface="メイリオ" panose="020B0604030504040204" pitchFamily="50" charset="-128"/>
              </a:rPr>
              <a:t>１．最初に「長所やイイコト」を述べる</a:t>
            </a:r>
            <a:endParaRPr lang="en-US" altLang="ja-JP" sz="1050" dirty="0">
              <a:latin typeface="メイリオ" panose="020B0604030504040204" pitchFamily="50" charset="-128"/>
              <a:ea typeface="メイリオ" panose="020B0604030504040204" pitchFamily="50" charset="-128"/>
            </a:endParaRPr>
          </a:p>
          <a:p>
            <a:pPr>
              <a:lnSpc>
                <a:spcPts val="1600"/>
              </a:lnSpc>
            </a:pPr>
            <a:r>
              <a:rPr lang="ja-JP" altLang="en-US" sz="1050" dirty="0">
                <a:latin typeface="メイリオ" panose="020B0604030504040204" pitchFamily="50" charset="-128"/>
                <a:ea typeface="メイリオ" panose="020B0604030504040204" pitchFamily="50" charset="-128"/>
              </a:rPr>
              <a:t>２．次に「理由」または簡単な「エピソード」を伝えます。</a:t>
            </a:r>
            <a:endParaRPr lang="en-US" altLang="ja-JP" sz="1050" dirty="0">
              <a:latin typeface="メイリオ" panose="020B0604030504040204" pitchFamily="50" charset="-128"/>
              <a:ea typeface="メイリオ" panose="020B0604030504040204" pitchFamily="50" charset="-128"/>
            </a:endParaRPr>
          </a:p>
          <a:p>
            <a:pPr>
              <a:lnSpc>
                <a:spcPts val="1600"/>
              </a:lnSpc>
            </a:pPr>
            <a:r>
              <a:rPr lang="ja-JP" altLang="en-US" sz="1050" dirty="0">
                <a:latin typeface="メイリオ" panose="020B0604030504040204" pitchFamily="50" charset="-128"/>
                <a:ea typeface="メイリオ" panose="020B0604030504040204" pitchFamily="50" charset="-128"/>
              </a:rPr>
              <a:t>３．苦手、失敗しがちなこと</a:t>
            </a:r>
            <a:endParaRPr lang="en-US" altLang="ja-JP" sz="1050" dirty="0">
              <a:latin typeface="メイリオ" panose="020B0604030504040204" pitchFamily="50" charset="-128"/>
              <a:ea typeface="メイリオ" panose="020B0604030504040204" pitchFamily="50" charset="-128"/>
            </a:endParaRPr>
          </a:p>
          <a:p>
            <a:pPr>
              <a:lnSpc>
                <a:spcPts val="1600"/>
              </a:lnSpc>
            </a:pPr>
            <a:r>
              <a:rPr lang="ja-JP" altLang="en-US" sz="1050" dirty="0">
                <a:latin typeface="メイリオ" panose="020B0604030504040204" pitchFamily="50" charset="-128"/>
                <a:ea typeface="メイリオ" panose="020B0604030504040204" pitchFamily="50" charset="-128"/>
              </a:rPr>
              <a:t>４．その理由</a:t>
            </a:r>
            <a:endParaRPr lang="en-US" altLang="ja-JP" sz="1050" dirty="0">
              <a:latin typeface="メイリオ" panose="020B0604030504040204" pitchFamily="50" charset="-128"/>
              <a:ea typeface="メイリオ" panose="020B0604030504040204" pitchFamily="50" charset="-128"/>
            </a:endParaRPr>
          </a:p>
          <a:p>
            <a:pPr>
              <a:lnSpc>
                <a:spcPts val="1600"/>
              </a:lnSpc>
            </a:pPr>
            <a:r>
              <a:rPr lang="ja-JP" altLang="en-US" sz="1050" dirty="0">
                <a:latin typeface="メイリオ" panose="020B0604030504040204" pitchFamily="50" charset="-128"/>
                <a:ea typeface="メイリオ" panose="020B0604030504040204" pitchFamily="50" charset="-128"/>
              </a:rPr>
              <a:t>５．苦手なことについて、どう対応しているか</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正直に</a:t>
            </a:r>
            <a:r>
              <a:rPr lang="en-US" altLang="ja-JP" sz="1050" dirty="0">
                <a:latin typeface="メイリオ" panose="020B0604030504040204" pitchFamily="50" charset="-128"/>
                <a:ea typeface="メイリオ" panose="020B0604030504040204" pitchFamily="50" charset="-128"/>
              </a:rPr>
              <a:t>)</a:t>
            </a:r>
          </a:p>
          <a:p>
            <a:pPr>
              <a:lnSpc>
                <a:spcPts val="1600"/>
              </a:lnSpc>
            </a:pPr>
            <a:r>
              <a:rPr lang="ja-JP" altLang="en-US" sz="1050" dirty="0">
                <a:latin typeface="メイリオ" panose="020B0604030504040204" pitchFamily="50" charset="-128"/>
                <a:ea typeface="メイリオ" panose="020B0604030504040204" pitchFamily="50" charset="-128"/>
              </a:rPr>
              <a:t>６．出来ていないけど「やってみよう」など</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こうしたい</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と考える自分の考え方を</a:t>
            </a:r>
            <a:r>
              <a:rPr lang="ja-JP" altLang="en-US" sz="1050" b="1" dirty="0">
                <a:latin typeface="メイリオ" panose="020B0604030504040204" pitchFamily="50" charset="-128"/>
                <a:ea typeface="メイリオ" panose="020B0604030504040204" pitchFamily="50" charset="-128"/>
              </a:rPr>
              <a:t>簡潔に</a:t>
            </a:r>
            <a:r>
              <a:rPr lang="ja-JP" altLang="en-US" sz="1050" dirty="0">
                <a:latin typeface="メイリオ" panose="020B0604030504040204" pitchFamily="50" charset="-128"/>
                <a:ea typeface="メイリオ" panose="020B0604030504040204" pitchFamily="50" charset="-128"/>
              </a:rPr>
              <a:t>答えられるようにしよう。</a:t>
            </a:r>
            <a:endParaRPr lang="en-US" altLang="ja-JP" sz="1050" b="1" dirty="0">
              <a:latin typeface="メイリオ" panose="020B0604030504040204" pitchFamily="50" charset="-128"/>
              <a:ea typeface="メイリオ" panose="020B0604030504040204" pitchFamily="50" charset="-128"/>
            </a:endParaRPr>
          </a:p>
          <a:p>
            <a:pPr>
              <a:lnSpc>
                <a:spcPts val="1600"/>
              </a:lnSpc>
            </a:pP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掘り下げて「例えば？」など聞かれても良い様にしておきましょう。</a:t>
            </a:r>
          </a:p>
        </p:txBody>
      </p:sp>
      <p:graphicFrame>
        <p:nvGraphicFramePr>
          <p:cNvPr id="12" name="表 11">
            <a:extLst>
              <a:ext uri="{FF2B5EF4-FFF2-40B4-BE49-F238E27FC236}">
                <a16:creationId xmlns:a16="http://schemas.microsoft.com/office/drawing/2014/main" id="{0C545916-AC52-4656-814A-AD2756AD6167}"/>
              </a:ext>
            </a:extLst>
          </p:cNvPr>
          <p:cNvGraphicFramePr>
            <a:graphicFrameLocks noGrp="1"/>
          </p:cNvGraphicFramePr>
          <p:nvPr>
            <p:extLst>
              <p:ext uri="{D42A27DB-BD31-4B8C-83A1-F6EECF244321}">
                <p14:modId xmlns:p14="http://schemas.microsoft.com/office/powerpoint/2010/main" val="2655565400"/>
              </p:ext>
            </p:extLst>
          </p:nvPr>
        </p:nvGraphicFramePr>
        <p:xfrm>
          <a:off x="496386" y="2971402"/>
          <a:ext cx="5930538" cy="6552000"/>
        </p:xfrm>
        <a:graphic>
          <a:graphicData uri="http://schemas.openxmlformats.org/drawingml/2006/table">
            <a:tbl>
              <a:tblPr firstRow="1" bandRow="1"/>
              <a:tblGrid>
                <a:gridCol w="5930538">
                  <a:extLst>
                    <a:ext uri="{9D8B030D-6E8A-4147-A177-3AD203B41FA5}">
                      <a16:colId xmlns:a16="http://schemas.microsoft.com/office/drawing/2014/main" val="2996603285"/>
                    </a:ext>
                  </a:extLst>
                </a:gridCol>
              </a:tblGrid>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01367814"/>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83610252"/>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426991157"/>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227927837"/>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49655743"/>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544207529"/>
                  </a:ext>
                </a:extLst>
              </a:tr>
              <a:tr h="468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234207656"/>
                  </a:ext>
                </a:extLst>
              </a:tr>
            </a:tbl>
          </a:graphicData>
        </a:graphic>
      </p:graphicFrame>
      <p:pic>
        <p:nvPicPr>
          <p:cNvPr id="13" name="グラフィックス 12" descr="葉">
            <a:extLst>
              <a:ext uri="{FF2B5EF4-FFF2-40B4-BE49-F238E27FC236}">
                <a16:creationId xmlns:a16="http://schemas.microsoft.com/office/drawing/2014/main" id="{78FDE83B-215C-446B-AEEF-7F1F47DD4E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12059" y="2099933"/>
            <a:ext cx="692177" cy="692177"/>
          </a:xfrm>
          <a:prstGeom prst="rect">
            <a:avLst/>
          </a:prstGeom>
        </p:spPr>
      </p:pic>
    </p:spTree>
    <p:extLst>
      <p:ext uri="{BB962C8B-B14F-4D97-AF65-F5344CB8AC3E}">
        <p14:creationId xmlns:p14="http://schemas.microsoft.com/office/powerpoint/2010/main" val="316904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E774399-A95A-4897-8469-8E411B4461A4}"/>
              </a:ext>
            </a:extLst>
          </p:cNvPr>
          <p:cNvSpPr/>
          <p:nvPr/>
        </p:nvSpPr>
        <p:spPr>
          <a:xfrm>
            <a:off x="1202234" y="499721"/>
            <a:ext cx="4221088" cy="338554"/>
          </a:xfrm>
          <a:prstGeom prst="rect">
            <a:avLst/>
          </a:prstGeom>
        </p:spPr>
        <p:txBody>
          <a:bodyPr wrap="square">
            <a:spAutoFit/>
          </a:bodyPr>
          <a:lstStyle/>
          <a:p>
            <a:pPr>
              <a:lnSpc>
                <a:spcPts val="2000"/>
              </a:lnSpc>
            </a:pPr>
            <a:r>
              <a:rPr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「働く」「仕事」について考えよう　 　</a:t>
            </a:r>
            <a:endParaRPr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7FF7F883-1868-4376-B554-1B694F34B7E5}"/>
              </a:ext>
            </a:extLst>
          </p:cNvPr>
          <p:cNvSpPr/>
          <p:nvPr/>
        </p:nvSpPr>
        <p:spPr>
          <a:xfrm>
            <a:off x="670702" y="907356"/>
            <a:ext cx="5284154" cy="838050"/>
          </a:xfrm>
          <a:prstGeom prst="rect">
            <a:avLst/>
          </a:prstGeom>
        </p:spPr>
        <p:txBody>
          <a:bodyPr wrap="square">
            <a:spAutoFit/>
          </a:bodyPr>
          <a:lstStyle/>
          <a:p>
            <a:pPr>
              <a:lnSpc>
                <a:spcPts val="2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①あなたが知っている「働いている人」を書き出してみましょう。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その人たちはどんな仕事をしていますか。仕事内容とその人が仕事で大事にしてる　ことを箇条書きで書き出してみよう。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楕円 6">
            <a:extLst>
              <a:ext uri="{FF2B5EF4-FFF2-40B4-BE49-F238E27FC236}">
                <a16:creationId xmlns:a16="http://schemas.microsoft.com/office/drawing/2014/main" id="{D45CA6EF-A147-476A-BD34-040E58149AF0}"/>
              </a:ext>
            </a:extLst>
          </p:cNvPr>
          <p:cNvSpPr/>
          <p:nvPr/>
        </p:nvSpPr>
        <p:spPr>
          <a:xfrm>
            <a:off x="5541658" y="162041"/>
            <a:ext cx="1080000" cy="10800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latin typeface="メイリオ" panose="020B0604030504040204" pitchFamily="50" charset="-128"/>
                <a:ea typeface="メイリオ" panose="020B0604030504040204" pitchFamily="50" charset="-128"/>
              </a:rPr>
              <a:t>働くを</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イメージする</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１</a:t>
            </a:r>
          </a:p>
        </p:txBody>
      </p:sp>
      <p:graphicFrame>
        <p:nvGraphicFramePr>
          <p:cNvPr id="8" name="表 7">
            <a:extLst>
              <a:ext uri="{FF2B5EF4-FFF2-40B4-BE49-F238E27FC236}">
                <a16:creationId xmlns:a16="http://schemas.microsoft.com/office/drawing/2014/main" id="{03BB17D5-FA98-4431-9F93-A080E9BEE047}"/>
              </a:ext>
            </a:extLst>
          </p:cNvPr>
          <p:cNvGraphicFramePr>
            <a:graphicFrameLocks noGrp="1"/>
          </p:cNvGraphicFramePr>
          <p:nvPr>
            <p:extLst>
              <p:ext uri="{D42A27DB-BD31-4B8C-83A1-F6EECF244321}">
                <p14:modId xmlns:p14="http://schemas.microsoft.com/office/powerpoint/2010/main" val="1311911386"/>
              </p:ext>
            </p:extLst>
          </p:nvPr>
        </p:nvGraphicFramePr>
        <p:xfrm>
          <a:off x="516468" y="2065867"/>
          <a:ext cx="6005347" cy="6733040"/>
        </p:xfrm>
        <a:graphic>
          <a:graphicData uri="http://schemas.openxmlformats.org/drawingml/2006/table">
            <a:tbl>
              <a:tblPr firstRow="1" bandRow="1"/>
              <a:tblGrid>
                <a:gridCol w="1571465">
                  <a:extLst>
                    <a:ext uri="{9D8B030D-6E8A-4147-A177-3AD203B41FA5}">
                      <a16:colId xmlns:a16="http://schemas.microsoft.com/office/drawing/2014/main" val="2996603285"/>
                    </a:ext>
                  </a:extLst>
                </a:gridCol>
                <a:gridCol w="2216941">
                  <a:extLst>
                    <a:ext uri="{9D8B030D-6E8A-4147-A177-3AD203B41FA5}">
                      <a16:colId xmlns:a16="http://schemas.microsoft.com/office/drawing/2014/main" val="167719814"/>
                    </a:ext>
                  </a:extLst>
                </a:gridCol>
                <a:gridCol w="2216941">
                  <a:extLst>
                    <a:ext uri="{9D8B030D-6E8A-4147-A177-3AD203B41FA5}">
                      <a16:colId xmlns:a16="http://schemas.microsoft.com/office/drawing/2014/main" val="1711182087"/>
                    </a:ext>
                  </a:extLst>
                </a:gridCol>
              </a:tblGrid>
              <a:tr h="481796">
                <a:tc>
                  <a:txBody>
                    <a:bodyPr/>
                    <a:lstStyle/>
                    <a:p>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知っている仕事</a:t>
                      </a:r>
                      <a:r>
                        <a:rPr kumimoji="1" lang="en-US" altLang="ja-JP" sz="1200" dirty="0">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　　　　　　　　</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gridSpan="2">
                  <a:txBody>
                    <a:bodyPr/>
                    <a:lstStyle/>
                    <a:p>
                      <a:r>
                        <a:rPr kumimoji="1" lang="ja-JP" altLang="en-US"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仕事内容</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大事にしていること</a:t>
                      </a:r>
                      <a:r>
                        <a:rPr kumimoji="1" lang="en-US" altLang="ja-JP" sz="1200"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86843158"/>
                  </a:ext>
                </a:extLst>
              </a:tr>
              <a:tr h="933661">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333097"/>
                  </a:ext>
                </a:extLst>
              </a:tr>
              <a:tr h="984140">
                <a:tc>
                  <a:txBody>
                    <a:bodyPr/>
                    <a:lstStyle/>
                    <a:p>
                      <a:pPr marL="285750" indent="-285750">
                        <a:buFont typeface="Arial" panose="020B0604020202020204" pitchFamily="34" charset="0"/>
                        <a:buChar char="•"/>
                      </a:pPr>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63870252"/>
                  </a:ext>
                </a:extLst>
              </a:tr>
              <a:tr h="95454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2584658"/>
                  </a:ext>
                </a:extLst>
              </a:tr>
              <a:tr h="939742">
                <a:tc>
                  <a:txBody>
                    <a:bodyPr/>
                    <a:lstStyle/>
                    <a:p>
                      <a:r>
                        <a:rPr kumimoji="1" lang="ja-JP" altLang="en-US" dirty="0">
                          <a:latin typeface="メイリオ" panose="020B0604030504040204" pitchFamily="50" charset="-128"/>
                          <a:ea typeface="メイリオ" panose="020B0604030504040204" pitchFamily="50" charset="-128"/>
                        </a:rPr>
                        <a:t>　</a:t>
                      </a: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41915415"/>
                  </a:ext>
                </a:extLst>
              </a:tr>
              <a:tr h="1065534">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35900270"/>
                  </a:ext>
                </a:extLst>
              </a:tr>
              <a:tr h="991539">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solidFill>
                          <a:srgbClr val="00B0F0"/>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6924579"/>
                  </a:ext>
                </a:extLst>
              </a:tr>
              <a:tr h="382088">
                <a:tc gridSpan="3">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a:p>
                  </a:txBody>
                  <a:tcPr/>
                </a:tc>
                <a:extLst>
                  <a:ext uri="{0D108BD9-81ED-4DB2-BD59-A6C34878D82A}">
                    <a16:rowId xmlns:a16="http://schemas.microsoft.com/office/drawing/2014/main" val="3501367814"/>
                  </a:ext>
                </a:extLst>
              </a:tr>
            </a:tbl>
          </a:graphicData>
        </a:graphic>
      </p:graphicFrame>
      <p:sp>
        <p:nvSpPr>
          <p:cNvPr id="6" name="円/楕円 1">
            <a:extLst>
              <a:ext uri="{FF2B5EF4-FFF2-40B4-BE49-F238E27FC236}">
                <a16:creationId xmlns:a16="http://schemas.microsoft.com/office/drawing/2014/main" id="{FD75B39D-55F9-4EA3-B7B7-69C8BF37377B}"/>
              </a:ext>
            </a:extLst>
          </p:cNvPr>
          <p:cNvSpPr/>
          <p:nvPr/>
        </p:nvSpPr>
        <p:spPr>
          <a:xfrm>
            <a:off x="425565" y="383610"/>
            <a:ext cx="540000" cy="5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1D73C7D9-3A78-473C-A6CE-FFE50382FAF9}"/>
              </a:ext>
            </a:extLst>
          </p:cNvPr>
          <p:cNvSpPr txBox="1"/>
          <p:nvPr/>
        </p:nvSpPr>
        <p:spPr>
          <a:xfrm>
            <a:off x="407564" y="499721"/>
            <a:ext cx="676335" cy="307777"/>
          </a:xfrm>
          <a:prstGeom prst="rect">
            <a:avLst/>
          </a:prstGeom>
          <a:noFill/>
        </p:spPr>
        <p:txBody>
          <a:bodyPr wrap="square" rtlCol="0">
            <a:spAutoFit/>
          </a:bodyPr>
          <a:lstStyle/>
          <a:p>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章</a:t>
            </a:r>
          </a:p>
        </p:txBody>
      </p:sp>
    </p:spTree>
    <p:extLst>
      <p:ext uri="{BB962C8B-B14F-4D97-AF65-F5344CB8AC3E}">
        <p14:creationId xmlns:p14="http://schemas.microsoft.com/office/powerpoint/2010/main" val="242724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E774399-A95A-4897-8469-8E411B4461A4}"/>
              </a:ext>
            </a:extLst>
          </p:cNvPr>
          <p:cNvSpPr/>
          <p:nvPr/>
        </p:nvSpPr>
        <p:spPr>
          <a:xfrm>
            <a:off x="347300" y="570888"/>
            <a:ext cx="4221088" cy="338554"/>
          </a:xfrm>
          <a:prstGeom prst="rect">
            <a:avLst/>
          </a:prstGeom>
        </p:spPr>
        <p:txBody>
          <a:bodyPr wrap="square">
            <a:spAutoFit/>
          </a:bodyPr>
          <a:lstStyle/>
          <a:p>
            <a:pPr>
              <a:lnSpc>
                <a:spcPts val="2000"/>
              </a:lnSpc>
            </a:pPr>
            <a:r>
              <a:rPr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「働く」「仕事」について考えよう　 　</a:t>
            </a:r>
            <a:endParaRPr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7FF7F883-1868-4376-B554-1B694F34B7E5}"/>
              </a:ext>
            </a:extLst>
          </p:cNvPr>
          <p:cNvSpPr/>
          <p:nvPr/>
        </p:nvSpPr>
        <p:spPr>
          <a:xfrm>
            <a:off x="365797" y="943991"/>
            <a:ext cx="6028471" cy="581569"/>
          </a:xfrm>
          <a:prstGeom prst="rect">
            <a:avLst/>
          </a:prstGeom>
        </p:spPr>
        <p:txBody>
          <a:bodyPr wrap="square">
            <a:spAutoFit/>
          </a:bodyPr>
          <a:lstStyle/>
          <a:p>
            <a:pPr>
              <a:lnSpc>
                <a:spcPts val="2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あなたの興味がある「仕事」や「こんなことをしてみたい」を箇条書きで書こう。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53FCFA36-407A-4E12-AFDA-788DE3A76202}"/>
              </a:ext>
            </a:extLst>
          </p:cNvPr>
          <p:cNvSpPr/>
          <p:nvPr/>
        </p:nvSpPr>
        <p:spPr>
          <a:xfrm>
            <a:off x="376736" y="5022511"/>
            <a:ext cx="6104527" cy="1100301"/>
          </a:xfrm>
          <a:prstGeom prst="rect">
            <a:avLst/>
          </a:prstGeom>
        </p:spPr>
        <p:txBody>
          <a:bodyPr wrap="square">
            <a:spAutoFit/>
          </a:bodyPr>
          <a:lstStyle/>
          <a:p>
            <a:pPr>
              <a:lnSpc>
                <a:spcPts val="2000"/>
              </a:lnSpc>
            </a:pPr>
            <a:r>
              <a:rPr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1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「優先順位を確認しよう」</a:t>
            </a:r>
            <a:endParaRPr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あなたの働く優先順位は？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譲れない条件</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マーカー等引く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順位を付けられる人は優先順位が高い１～５の数字を▢に記入</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a:extLst>
              <a:ext uri="{FF2B5EF4-FFF2-40B4-BE49-F238E27FC236}">
                <a16:creationId xmlns:a16="http://schemas.microsoft.com/office/drawing/2014/main" id="{59FD7B6C-2DA8-4A4D-AB90-076DB7E8FE00}"/>
              </a:ext>
            </a:extLst>
          </p:cNvPr>
          <p:cNvGraphicFramePr>
            <a:graphicFrameLocks noGrp="1"/>
          </p:cNvGraphicFramePr>
          <p:nvPr>
            <p:extLst>
              <p:ext uri="{D42A27DB-BD31-4B8C-83A1-F6EECF244321}">
                <p14:modId xmlns:p14="http://schemas.microsoft.com/office/powerpoint/2010/main" val="3287939347"/>
              </p:ext>
            </p:extLst>
          </p:nvPr>
        </p:nvGraphicFramePr>
        <p:xfrm>
          <a:off x="463730" y="6221310"/>
          <a:ext cx="5810689" cy="3532292"/>
        </p:xfrm>
        <a:graphic>
          <a:graphicData uri="http://schemas.openxmlformats.org/drawingml/2006/table">
            <a:tbl>
              <a:tblPr firstRow="1" bandRow="1"/>
              <a:tblGrid>
                <a:gridCol w="5810689">
                  <a:extLst>
                    <a:ext uri="{9D8B030D-6E8A-4147-A177-3AD203B41FA5}">
                      <a16:colId xmlns:a16="http://schemas.microsoft.com/office/drawing/2014/main" val="2996603285"/>
                    </a:ext>
                  </a:extLst>
                </a:gridCol>
              </a:tblGrid>
              <a:tr h="464464">
                <a:tc>
                  <a:txBody>
                    <a:bodyPr/>
                    <a:lstStyle/>
                    <a:p>
                      <a:r>
                        <a:rPr kumimoji="1" lang="ja-JP" altLang="en-US" sz="1800" dirty="0"/>
                        <a:t>▢</a:t>
                      </a:r>
                      <a:r>
                        <a:rPr kumimoji="1" lang="ja-JP" altLang="en-US" sz="1600" dirty="0"/>
                        <a:t>　勤務条件（労働時間、休日）</a:t>
                      </a: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64464">
                <a:tc>
                  <a:txBody>
                    <a:bodyPr/>
                    <a:lstStyle/>
                    <a:p>
                      <a:r>
                        <a:rPr kumimoji="1" lang="ja-JP" altLang="en-US" sz="1800" dirty="0"/>
                        <a:t>▢</a:t>
                      </a:r>
                      <a:r>
                        <a:rPr kumimoji="1" lang="ja-JP" altLang="en-US" sz="1600" dirty="0"/>
                        <a:t>　職種（大まかで</a:t>
                      </a:r>
                      <a:r>
                        <a:rPr kumimoji="1" lang="en-US" altLang="ja-JP" sz="1600" dirty="0"/>
                        <a:t>OK</a:t>
                      </a:r>
                      <a:r>
                        <a:rPr kumimoji="1" lang="ja-JP" altLang="en-US" sz="1600" dirty="0"/>
                        <a:t>）</a:t>
                      </a: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64464">
                <a:tc>
                  <a:txBody>
                    <a:bodyPr/>
                    <a:lstStyle/>
                    <a:p>
                      <a:r>
                        <a:rPr kumimoji="1" lang="ja-JP" altLang="en-US" sz="1800" dirty="0"/>
                        <a:t>▢</a:t>
                      </a:r>
                      <a:r>
                        <a:rPr kumimoji="1" lang="ja-JP" altLang="en-US" sz="1600" dirty="0"/>
                        <a:t>　人的環境（人、男女比）</a:t>
                      </a: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64464">
                <a:tc>
                  <a:txBody>
                    <a:bodyPr/>
                    <a:lstStyle/>
                    <a:p>
                      <a:r>
                        <a:rPr kumimoji="1" lang="ja-JP" altLang="en-US" sz="1800" dirty="0"/>
                        <a:t>▢</a:t>
                      </a:r>
                      <a:r>
                        <a:rPr kumimoji="1" lang="ja-JP" altLang="en-US" sz="1600" dirty="0"/>
                        <a:t>　物的環境（設備、規模など）</a:t>
                      </a: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64464">
                <a:tc>
                  <a:txBody>
                    <a:bodyPr/>
                    <a:lstStyle/>
                    <a:p>
                      <a:r>
                        <a:rPr kumimoji="1" lang="ja-JP" altLang="en-US" sz="1800" dirty="0"/>
                        <a:t>▢</a:t>
                      </a:r>
                      <a:r>
                        <a:rPr kumimoji="1" lang="ja-JP" altLang="en-US" sz="1600" dirty="0"/>
                        <a:t>　通勤範囲（勤務地までの距離、立地条件）</a:t>
                      </a: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64464">
                <a:tc>
                  <a:txBody>
                    <a:bodyPr/>
                    <a:lstStyle/>
                    <a:p>
                      <a:r>
                        <a:rPr kumimoji="1" lang="ja-JP" altLang="en-US" sz="1800" dirty="0"/>
                        <a:t>▢</a:t>
                      </a:r>
                      <a:r>
                        <a:rPr kumimoji="1" lang="ja-JP" altLang="en-US" sz="2400" dirty="0"/>
                        <a:t>　</a:t>
                      </a:r>
                      <a:r>
                        <a:rPr kumimoji="1" lang="ja-JP" altLang="en-US" sz="1600" dirty="0"/>
                        <a:t>その他（　　　　　　　　　　　　　　　　）</a:t>
                      </a:r>
                      <a:endParaRPr kumimoji="1" lang="ja-JP" altLang="en-US" sz="2400"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372754">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372754">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graphicFrame>
        <p:nvGraphicFramePr>
          <p:cNvPr id="10" name="表 9">
            <a:extLst>
              <a:ext uri="{FF2B5EF4-FFF2-40B4-BE49-F238E27FC236}">
                <a16:creationId xmlns:a16="http://schemas.microsoft.com/office/drawing/2014/main" id="{05662DBB-5B1C-4EDE-BFF9-582900953FB0}"/>
              </a:ext>
            </a:extLst>
          </p:cNvPr>
          <p:cNvGraphicFramePr>
            <a:graphicFrameLocks noGrp="1"/>
          </p:cNvGraphicFramePr>
          <p:nvPr>
            <p:extLst>
              <p:ext uri="{D42A27DB-BD31-4B8C-83A1-F6EECF244321}">
                <p14:modId xmlns:p14="http://schemas.microsoft.com/office/powerpoint/2010/main" val="2115779692"/>
              </p:ext>
            </p:extLst>
          </p:nvPr>
        </p:nvGraphicFramePr>
        <p:xfrm>
          <a:off x="463731" y="1620865"/>
          <a:ext cx="5930538" cy="3396376"/>
        </p:xfrm>
        <a:graphic>
          <a:graphicData uri="http://schemas.openxmlformats.org/drawingml/2006/table">
            <a:tbl>
              <a:tblPr firstRow="1" bandRow="1"/>
              <a:tblGrid>
                <a:gridCol w="5930538">
                  <a:extLst>
                    <a:ext uri="{9D8B030D-6E8A-4147-A177-3AD203B41FA5}">
                      <a16:colId xmlns:a16="http://schemas.microsoft.com/office/drawing/2014/main" val="2996603285"/>
                    </a:ext>
                  </a:extLst>
                </a:gridCol>
              </a:tblGrid>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24547">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sp>
        <p:nvSpPr>
          <p:cNvPr id="4" name="スライド番号プレースホルダー 3">
            <a:extLst>
              <a:ext uri="{FF2B5EF4-FFF2-40B4-BE49-F238E27FC236}">
                <a16:creationId xmlns:a16="http://schemas.microsoft.com/office/drawing/2014/main" id="{9074F21C-9342-4FEC-AF2B-D8AD3FC579EF}"/>
              </a:ext>
            </a:extLst>
          </p:cNvPr>
          <p:cNvSpPr>
            <a:spLocks noGrp="1"/>
          </p:cNvSpPr>
          <p:nvPr>
            <p:ph type="sldNum" sz="quarter" idx="12"/>
          </p:nvPr>
        </p:nvSpPr>
        <p:spPr/>
        <p:txBody>
          <a:bodyPr/>
          <a:lstStyle/>
          <a:p>
            <a:fld id="{83ADE164-D45A-44D8-82C5-2E0962BB70DA}" type="slidenum">
              <a:rPr lang="en-US" altLang="ja-JP" smtClean="0"/>
              <a:pPr/>
              <a:t>13</a:t>
            </a:fld>
            <a:endParaRPr lang="ja-JP" altLang="en-US" dirty="0"/>
          </a:p>
        </p:txBody>
      </p:sp>
      <p:sp>
        <p:nvSpPr>
          <p:cNvPr id="8" name="楕円 7">
            <a:extLst>
              <a:ext uri="{FF2B5EF4-FFF2-40B4-BE49-F238E27FC236}">
                <a16:creationId xmlns:a16="http://schemas.microsoft.com/office/drawing/2014/main" id="{97C0BB5A-33C3-49B9-A32C-6A246AE81065}"/>
              </a:ext>
            </a:extLst>
          </p:cNvPr>
          <p:cNvSpPr/>
          <p:nvPr/>
        </p:nvSpPr>
        <p:spPr>
          <a:xfrm>
            <a:off x="5541657" y="207859"/>
            <a:ext cx="1080000" cy="10800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latin typeface="メイリオ" panose="020B0604030504040204" pitchFamily="50" charset="-128"/>
                <a:ea typeface="メイリオ" panose="020B0604030504040204" pitchFamily="50" charset="-128"/>
              </a:rPr>
              <a:t>働くをイメージする</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２</a:t>
            </a:r>
          </a:p>
        </p:txBody>
      </p:sp>
    </p:spTree>
    <p:extLst>
      <p:ext uri="{BB962C8B-B14F-4D97-AF65-F5344CB8AC3E}">
        <p14:creationId xmlns:p14="http://schemas.microsoft.com/office/powerpoint/2010/main" val="355128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F9B3B229-2F42-46D3-AB28-CD20442A640C}"/>
              </a:ext>
            </a:extLst>
          </p:cNvPr>
          <p:cNvSpPr/>
          <p:nvPr/>
        </p:nvSpPr>
        <p:spPr>
          <a:xfrm>
            <a:off x="5346924" y="224388"/>
            <a:ext cx="1080000" cy="108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１</a:t>
            </a:r>
          </a:p>
        </p:txBody>
      </p:sp>
      <p:graphicFrame>
        <p:nvGraphicFramePr>
          <p:cNvPr id="11" name="表 10">
            <a:extLst>
              <a:ext uri="{FF2B5EF4-FFF2-40B4-BE49-F238E27FC236}">
                <a16:creationId xmlns:a16="http://schemas.microsoft.com/office/drawing/2014/main" id="{16195215-CE70-484E-AD61-82C92F6131A6}"/>
              </a:ext>
            </a:extLst>
          </p:cNvPr>
          <p:cNvGraphicFramePr>
            <a:graphicFrameLocks noGrp="1"/>
          </p:cNvGraphicFramePr>
          <p:nvPr>
            <p:extLst>
              <p:ext uri="{D42A27DB-BD31-4B8C-83A1-F6EECF244321}">
                <p14:modId xmlns:p14="http://schemas.microsoft.com/office/powerpoint/2010/main" val="2141040449"/>
              </p:ext>
            </p:extLst>
          </p:nvPr>
        </p:nvGraphicFramePr>
        <p:xfrm>
          <a:off x="459000" y="1490616"/>
          <a:ext cx="5940000" cy="8690400"/>
        </p:xfrm>
        <a:graphic>
          <a:graphicData uri="http://schemas.openxmlformats.org/drawingml/2006/table">
            <a:tbl>
              <a:tblPr firstRow="1" bandRow="1"/>
              <a:tblGrid>
                <a:gridCol w="5940000">
                  <a:extLst>
                    <a:ext uri="{9D8B030D-6E8A-4147-A177-3AD203B41FA5}">
                      <a16:colId xmlns:a16="http://schemas.microsoft.com/office/drawing/2014/main" val="4094050155"/>
                    </a:ext>
                  </a:extLst>
                </a:gridCol>
              </a:tblGrid>
              <a:tr h="432000">
                <a:tc>
                  <a:txBody>
                    <a:bodyPr/>
                    <a:lstStyle/>
                    <a:p>
                      <a:r>
                        <a:rPr kumimoji="1" lang="ja-JP" altLang="en-US" dirty="0"/>
                        <a:t>企業名：　　　　　　　　　　　　　</a:t>
                      </a:r>
                      <a:endParaRPr kumimoji="1" lang="en-US" altLang="ja-JP" dirty="0"/>
                    </a:p>
                    <a:p>
                      <a:endParaRPr kumimoji="1" lang="en-US" altLang="ja-JP" dirty="0"/>
                    </a:p>
                    <a:p>
                      <a:r>
                        <a:rPr kumimoji="1" lang="ja-JP" altLang="en-US" dirty="0"/>
                        <a:t>役職：　　　　　　　　　　講師氏名：</a:t>
                      </a:r>
                    </a:p>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0021603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9542242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1413864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45970813"/>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9734761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6129586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861054838"/>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62640671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3652089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59621127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79120143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46928017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07961739"/>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9308854"/>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06870459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59169971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8901309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73087276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412168617"/>
                  </a:ext>
                </a:extLst>
              </a:tr>
            </a:tbl>
          </a:graphicData>
        </a:graphic>
      </p:graphicFrame>
      <p:sp>
        <p:nvSpPr>
          <p:cNvPr id="5" name="正方形/長方形 4">
            <a:extLst>
              <a:ext uri="{FF2B5EF4-FFF2-40B4-BE49-F238E27FC236}">
                <a16:creationId xmlns:a16="http://schemas.microsoft.com/office/drawing/2014/main" id="{FC38E9A9-0E63-45AA-99A6-09155387C76E}"/>
              </a:ext>
            </a:extLst>
          </p:cNvPr>
          <p:cNvSpPr/>
          <p:nvPr/>
        </p:nvSpPr>
        <p:spPr>
          <a:xfrm>
            <a:off x="383040" y="182035"/>
            <a:ext cx="4963884" cy="1352934"/>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企業の方のお話を聴く会</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①響いたコトバをメモ➡</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「いいな」と感じた言葉や「やってみよう」と思う事を</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優先的にメモしてみよう</a:t>
            </a:r>
            <a:r>
              <a:rPr lang="ja-JP" altLang="en-US" sz="105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②会社のことをメモする➡どんな仕事があるのか。どんなチカラが必要か。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①とは別に「枠」など仕切って項目をつけてメモしよう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8515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F9B3B229-2F42-46D3-AB28-CD20442A640C}"/>
              </a:ext>
            </a:extLst>
          </p:cNvPr>
          <p:cNvSpPr/>
          <p:nvPr/>
        </p:nvSpPr>
        <p:spPr>
          <a:xfrm>
            <a:off x="5346924" y="198988"/>
            <a:ext cx="1080000" cy="108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２</a:t>
            </a:r>
          </a:p>
        </p:txBody>
      </p:sp>
      <p:graphicFrame>
        <p:nvGraphicFramePr>
          <p:cNvPr id="11" name="表 10">
            <a:extLst>
              <a:ext uri="{FF2B5EF4-FFF2-40B4-BE49-F238E27FC236}">
                <a16:creationId xmlns:a16="http://schemas.microsoft.com/office/drawing/2014/main" id="{16195215-CE70-484E-AD61-82C92F6131A6}"/>
              </a:ext>
            </a:extLst>
          </p:cNvPr>
          <p:cNvGraphicFramePr>
            <a:graphicFrameLocks noGrp="1"/>
          </p:cNvGraphicFramePr>
          <p:nvPr>
            <p:extLst>
              <p:ext uri="{D42A27DB-BD31-4B8C-83A1-F6EECF244321}">
                <p14:modId xmlns:p14="http://schemas.microsoft.com/office/powerpoint/2010/main" val="665616099"/>
              </p:ext>
            </p:extLst>
          </p:nvPr>
        </p:nvGraphicFramePr>
        <p:xfrm>
          <a:off x="406400" y="1698000"/>
          <a:ext cx="5964676" cy="8484660"/>
        </p:xfrm>
        <a:graphic>
          <a:graphicData uri="http://schemas.openxmlformats.org/drawingml/2006/table">
            <a:tbl>
              <a:tblPr firstRow="1" bandRow="1"/>
              <a:tblGrid>
                <a:gridCol w="5964676">
                  <a:extLst>
                    <a:ext uri="{9D8B030D-6E8A-4147-A177-3AD203B41FA5}">
                      <a16:colId xmlns:a16="http://schemas.microsoft.com/office/drawing/2014/main" val="4094050155"/>
                    </a:ext>
                  </a:extLst>
                </a:gridCol>
              </a:tblGrid>
              <a:tr h="432000">
                <a:tc>
                  <a:txBody>
                    <a:bodyPr/>
                    <a:lstStyle/>
                    <a:p>
                      <a:r>
                        <a:rPr kumimoji="1" lang="ja-JP" altLang="en-US" dirty="0"/>
                        <a:t>企業名：　　　　　　　　　　　　　</a:t>
                      </a:r>
                      <a:endParaRPr kumimoji="1" lang="en-US" altLang="ja-JP" dirty="0"/>
                    </a:p>
                    <a:p>
                      <a:endParaRPr kumimoji="1" lang="en-US" altLang="ja-JP" dirty="0"/>
                    </a:p>
                    <a:p>
                      <a:r>
                        <a:rPr kumimoji="1" lang="ja-JP" altLang="en-US" dirty="0"/>
                        <a:t>役職：　　　　　　　　　　講師氏名：</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0021603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9542242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1413864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45970813"/>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9734761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6129586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861054838"/>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62640671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3652089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59621127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79120143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46928017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07961739"/>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9308854"/>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06870459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59169971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8901309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73087276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412168617"/>
                  </a:ext>
                </a:extLst>
              </a:tr>
            </a:tbl>
          </a:graphicData>
        </a:graphic>
      </p:graphicFrame>
      <p:sp>
        <p:nvSpPr>
          <p:cNvPr id="5" name="正方形/長方形 4">
            <a:extLst>
              <a:ext uri="{FF2B5EF4-FFF2-40B4-BE49-F238E27FC236}">
                <a16:creationId xmlns:a16="http://schemas.microsoft.com/office/drawing/2014/main" id="{BF5F81B4-0E6A-4896-852E-0E4AC68EFAC5}"/>
              </a:ext>
            </a:extLst>
          </p:cNvPr>
          <p:cNvSpPr/>
          <p:nvPr/>
        </p:nvSpPr>
        <p:spPr>
          <a:xfrm>
            <a:off x="383040" y="182035"/>
            <a:ext cx="4963884" cy="1352934"/>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企業の方のお話を聴く会</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①響いたコトバをメモ➡</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「いいな」と感じた言葉や「やってみよう」と思う事を</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優先的にメモしてみよう</a:t>
            </a:r>
            <a:r>
              <a:rPr lang="ja-JP" altLang="en-US" sz="105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②会社のことをメモする➡どんな仕事があるのか。どんなチカラが必要か。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①とは別に「枠」など仕切って項目をつけてメモしよう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6898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F9B3B229-2F42-46D3-AB28-CD20442A640C}"/>
              </a:ext>
            </a:extLst>
          </p:cNvPr>
          <p:cNvSpPr/>
          <p:nvPr/>
        </p:nvSpPr>
        <p:spPr>
          <a:xfrm>
            <a:off x="5346924" y="198988"/>
            <a:ext cx="1080000" cy="108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３</a:t>
            </a:r>
          </a:p>
        </p:txBody>
      </p:sp>
      <p:graphicFrame>
        <p:nvGraphicFramePr>
          <p:cNvPr id="11" name="表 10">
            <a:extLst>
              <a:ext uri="{FF2B5EF4-FFF2-40B4-BE49-F238E27FC236}">
                <a16:creationId xmlns:a16="http://schemas.microsoft.com/office/drawing/2014/main" id="{16195215-CE70-484E-AD61-82C92F6131A6}"/>
              </a:ext>
            </a:extLst>
          </p:cNvPr>
          <p:cNvGraphicFramePr>
            <a:graphicFrameLocks noGrp="1"/>
          </p:cNvGraphicFramePr>
          <p:nvPr/>
        </p:nvGraphicFramePr>
        <p:xfrm>
          <a:off x="406400" y="1698000"/>
          <a:ext cx="5964676" cy="8484660"/>
        </p:xfrm>
        <a:graphic>
          <a:graphicData uri="http://schemas.openxmlformats.org/drawingml/2006/table">
            <a:tbl>
              <a:tblPr firstRow="1" bandRow="1"/>
              <a:tblGrid>
                <a:gridCol w="5964676">
                  <a:extLst>
                    <a:ext uri="{9D8B030D-6E8A-4147-A177-3AD203B41FA5}">
                      <a16:colId xmlns:a16="http://schemas.microsoft.com/office/drawing/2014/main" val="4094050155"/>
                    </a:ext>
                  </a:extLst>
                </a:gridCol>
              </a:tblGrid>
              <a:tr h="432000">
                <a:tc>
                  <a:txBody>
                    <a:bodyPr/>
                    <a:lstStyle/>
                    <a:p>
                      <a:r>
                        <a:rPr kumimoji="1" lang="ja-JP" altLang="en-US" dirty="0"/>
                        <a:t>企業名：　　　　　　　　　　　　　</a:t>
                      </a:r>
                      <a:endParaRPr kumimoji="1" lang="en-US" altLang="ja-JP" dirty="0"/>
                    </a:p>
                    <a:p>
                      <a:endParaRPr kumimoji="1" lang="en-US" altLang="ja-JP" dirty="0"/>
                    </a:p>
                    <a:p>
                      <a:r>
                        <a:rPr kumimoji="1" lang="ja-JP" altLang="en-US" dirty="0"/>
                        <a:t>役職：　　　　　　　　　　講師氏名：</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0021603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9542242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1413864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45970813"/>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9734761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6129586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861054838"/>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62640671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3652089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59621127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79120143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46928017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07961739"/>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9308854"/>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06870459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59169971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8901309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73087276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412168617"/>
                  </a:ext>
                </a:extLst>
              </a:tr>
            </a:tbl>
          </a:graphicData>
        </a:graphic>
      </p:graphicFrame>
      <p:sp>
        <p:nvSpPr>
          <p:cNvPr id="5" name="正方形/長方形 4">
            <a:extLst>
              <a:ext uri="{FF2B5EF4-FFF2-40B4-BE49-F238E27FC236}">
                <a16:creationId xmlns:a16="http://schemas.microsoft.com/office/drawing/2014/main" id="{F874AB57-355E-4B69-80F5-4146AD168AC3}"/>
              </a:ext>
            </a:extLst>
          </p:cNvPr>
          <p:cNvSpPr/>
          <p:nvPr/>
        </p:nvSpPr>
        <p:spPr>
          <a:xfrm>
            <a:off x="383040" y="182035"/>
            <a:ext cx="4963884" cy="1352934"/>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企業の方のお話を聴く会</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①響いたコトバをメモ➡</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「いいな」と感じた言葉や「やってみよう」と思う事を</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優先的にメモしてみよう</a:t>
            </a:r>
            <a:r>
              <a:rPr lang="ja-JP" altLang="en-US" sz="105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②会社のことをメモする➡どんな仕事があるのか。どんなチカラが必要か。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①とは別に「枠」など仕切って項目をつけてメモしよう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0413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F9B3B229-2F42-46D3-AB28-CD20442A640C}"/>
              </a:ext>
            </a:extLst>
          </p:cNvPr>
          <p:cNvSpPr/>
          <p:nvPr/>
        </p:nvSpPr>
        <p:spPr>
          <a:xfrm>
            <a:off x="5346924" y="198988"/>
            <a:ext cx="1080000" cy="108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４</a:t>
            </a:r>
          </a:p>
        </p:txBody>
      </p:sp>
      <p:graphicFrame>
        <p:nvGraphicFramePr>
          <p:cNvPr id="11" name="表 10">
            <a:extLst>
              <a:ext uri="{FF2B5EF4-FFF2-40B4-BE49-F238E27FC236}">
                <a16:creationId xmlns:a16="http://schemas.microsoft.com/office/drawing/2014/main" id="{16195215-CE70-484E-AD61-82C92F6131A6}"/>
              </a:ext>
            </a:extLst>
          </p:cNvPr>
          <p:cNvGraphicFramePr>
            <a:graphicFrameLocks noGrp="1"/>
          </p:cNvGraphicFramePr>
          <p:nvPr/>
        </p:nvGraphicFramePr>
        <p:xfrm>
          <a:off x="406400" y="1698000"/>
          <a:ext cx="5964676" cy="8484660"/>
        </p:xfrm>
        <a:graphic>
          <a:graphicData uri="http://schemas.openxmlformats.org/drawingml/2006/table">
            <a:tbl>
              <a:tblPr firstRow="1" bandRow="1"/>
              <a:tblGrid>
                <a:gridCol w="5964676">
                  <a:extLst>
                    <a:ext uri="{9D8B030D-6E8A-4147-A177-3AD203B41FA5}">
                      <a16:colId xmlns:a16="http://schemas.microsoft.com/office/drawing/2014/main" val="4094050155"/>
                    </a:ext>
                  </a:extLst>
                </a:gridCol>
              </a:tblGrid>
              <a:tr h="432000">
                <a:tc>
                  <a:txBody>
                    <a:bodyPr/>
                    <a:lstStyle/>
                    <a:p>
                      <a:r>
                        <a:rPr kumimoji="1" lang="ja-JP" altLang="en-US" dirty="0"/>
                        <a:t>企業名：　　　　　　　　　　　　　</a:t>
                      </a:r>
                      <a:endParaRPr kumimoji="1" lang="en-US" altLang="ja-JP" dirty="0"/>
                    </a:p>
                    <a:p>
                      <a:endParaRPr kumimoji="1" lang="en-US" altLang="ja-JP" dirty="0"/>
                    </a:p>
                    <a:p>
                      <a:r>
                        <a:rPr kumimoji="1" lang="ja-JP" altLang="en-US" dirty="0"/>
                        <a:t>役職：　　　　　　　　　　講師氏名：</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0021603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9542242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1413864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45970813"/>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9734761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6129586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861054838"/>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62640671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3652089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59621127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79120143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46928017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07961739"/>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9308854"/>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06870459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59169971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8901309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73087276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412168617"/>
                  </a:ext>
                </a:extLst>
              </a:tr>
            </a:tbl>
          </a:graphicData>
        </a:graphic>
      </p:graphicFrame>
      <p:sp>
        <p:nvSpPr>
          <p:cNvPr id="5" name="正方形/長方形 4">
            <a:extLst>
              <a:ext uri="{FF2B5EF4-FFF2-40B4-BE49-F238E27FC236}">
                <a16:creationId xmlns:a16="http://schemas.microsoft.com/office/drawing/2014/main" id="{F874AB57-355E-4B69-80F5-4146AD168AC3}"/>
              </a:ext>
            </a:extLst>
          </p:cNvPr>
          <p:cNvSpPr/>
          <p:nvPr/>
        </p:nvSpPr>
        <p:spPr>
          <a:xfrm>
            <a:off x="383040" y="182035"/>
            <a:ext cx="4963884" cy="1352934"/>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企業の方のお話を聴く会</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①響いたコトバをメモ➡</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「いいな」と感じた言葉や「やってみよう」と思う事を</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優先的にメモしてみよう（講師が繰り返したコトバ、ポイントなど）</a:t>
            </a:r>
            <a:r>
              <a:rPr lang="ja-JP" altLang="en-US" sz="105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②会社のことをメモする➡どんな仕事があるのか。どんなチカラが必要か。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①とは別に「枠」など仕切って項目をつけてメモしよう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3460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F9B3B229-2F42-46D3-AB28-CD20442A640C}"/>
              </a:ext>
            </a:extLst>
          </p:cNvPr>
          <p:cNvSpPr/>
          <p:nvPr/>
        </p:nvSpPr>
        <p:spPr>
          <a:xfrm>
            <a:off x="5346924" y="198988"/>
            <a:ext cx="1080000" cy="108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５</a:t>
            </a:r>
          </a:p>
        </p:txBody>
      </p:sp>
      <p:graphicFrame>
        <p:nvGraphicFramePr>
          <p:cNvPr id="11" name="表 10">
            <a:extLst>
              <a:ext uri="{FF2B5EF4-FFF2-40B4-BE49-F238E27FC236}">
                <a16:creationId xmlns:a16="http://schemas.microsoft.com/office/drawing/2014/main" id="{16195215-CE70-484E-AD61-82C92F6131A6}"/>
              </a:ext>
            </a:extLst>
          </p:cNvPr>
          <p:cNvGraphicFramePr>
            <a:graphicFrameLocks noGrp="1"/>
          </p:cNvGraphicFramePr>
          <p:nvPr>
            <p:extLst>
              <p:ext uri="{D42A27DB-BD31-4B8C-83A1-F6EECF244321}">
                <p14:modId xmlns:p14="http://schemas.microsoft.com/office/powerpoint/2010/main" val="2613280453"/>
              </p:ext>
            </p:extLst>
          </p:nvPr>
        </p:nvGraphicFramePr>
        <p:xfrm>
          <a:off x="406400" y="1698000"/>
          <a:ext cx="5964676" cy="8896140"/>
        </p:xfrm>
        <a:graphic>
          <a:graphicData uri="http://schemas.openxmlformats.org/drawingml/2006/table">
            <a:tbl>
              <a:tblPr firstRow="1" bandRow="1"/>
              <a:tblGrid>
                <a:gridCol w="5964676">
                  <a:extLst>
                    <a:ext uri="{9D8B030D-6E8A-4147-A177-3AD203B41FA5}">
                      <a16:colId xmlns:a16="http://schemas.microsoft.com/office/drawing/2014/main" val="4094050155"/>
                    </a:ext>
                  </a:extLst>
                </a:gridCol>
              </a:tblGrid>
              <a:tr h="432000">
                <a:tc>
                  <a:txBody>
                    <a:bodyPr/>
                    <a:lstStyle/>
                    <a:p>
                      <a:r>
                        <a:rPr kumimoji="1" lang="ja-JP" altLang="en-US" dirty="0"/>
                        <a:t>企業名：　　　　　　　　　　　　　企業名：　　　　　　　　　　　</a:t>
                      </a:r>
                      <a:endParaRPr kumimoji="1" lang="en-US" altLang="ja-JP" dirty="0"/>
                    </a:p>
                    <a:p>
                      <a:endParaRPr kumimoji="1" lang="en-US" altLang="ja-JP" dirty="0"/>
                    </a:p>
                    <a:p>
                      <a:r>
                        <a:rPr kumimoji="1" lang="ja-JP" altLang="en-US" dirty="0"/>
                        <a:t>卒業生　　　　　　　　　　　　　　卒業生</a:t>
                      </a:r>
                      <a:endParaRPr kumimoji="1" lang="en-US" altLang="ja-JP" dirty="0"/>
                    </a:p>
                    <a:p>
                      <a:r>
                        <a:rPr kumimoji="1" lang="ja-JP" altLang="en-US" dirty="0"/>
                        <a:t>講師氏名：　　　　　　　　　　　　講師名：</a:t>
                      </a:r>
                      <a:endParaRPr kumimoji="1" lang="en-US" altLang="ja-JP" dirty="0"/>
                    </a:p>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0021603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69542242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14138642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45970813"/>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9734761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61295865"/>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861054838"/>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62640671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365208947"/>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159621127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79120143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46928017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507961739"/>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359308854"/>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06870459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591699711"/>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4189013090"/>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730872762"/>
                  </a:ext>
                </a:extLst>
              </a:tr>
              <a:tr h="432000">
                <a:tc>
                  <a:txBody>
                    <a:bodyPr/>
                    <a:lstStyle/>
                    <a:p>
                      <a:endParaRPr kumimoji="1" lang="ja-JP" altLang="en-US"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5">
                          <a:lumMod val="75000"/>
                        </a:schemeClr>
                      </a:solidFill>
                      <a:prstDash val="solid"/>
                      <a:round/>
                      <a:headEnd type="none" w="med" len="med"/>
                      <a:tailEnd type="none" w="med" len="med"/>
                    </a:lnT>
                    <a:lnB w="3175" cap="flat" cmpd="sng" algn="ctr">
                      <a:solidFill>
                        <a:schemeClr val="accent5">
                          <a:lumMod val="75000"/>
                        </a:schemeClr>
                      </a:solidFill>
                      <a:prstDash val="solid"/>
                      <a:round/>
                      <a:headEnd type="none" w="med" len="med"/>
                      <a:tailEnd type="none" w="med" len="med"/>
                    </a:lnB>
                  </a:tcPr>
                </a:tc>
                <a:extLst>
                  <a:ext uri="{0D108BD9-81ED-4DB2-BD59-A6C34878D82A}">
                    <a16:rowId xmlns:a16="http://schemas.microsoft.com/office/drawing/2014/main" val="2412168617"/>
                  </a:ext>
                </a:extLst>
              </a:tr>
            </a:tbl>
          </a:graphicData>
        </a:graphic>
      </p:graphicFrame>
      <p:sp>
        <p:nvSpPr>
          <p:cNvPr id="5" name="正方形/長方形 4">
            <a:extLst>
              <a:ext uri="{FF2B5EF4-FFF2-40B4-BE49-F238E27FC236}">
                <a16:creationId xmlns:a16="http://schemas.microsoft.com/office/drawing/2014/main" id="{F874AB57-355E-4B69-80F5-4146AD168AC3}"/>
              </a:ext>
            </a:extLst>
          </p:cNvPr>
          <p:cNvSpPr/>
          <p:nvPr/>
        </p:nvSpPr>
        <p:spPr>
          <a:xfrm>
            <a:off x="383040" y="182035"/>
            <a:ext cx="4963884" cy="1351011"/>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卒業生の話を聴く</a:t>
            </a:r>
            <a:r>
              <a:rPr lang="ja-JP" altLang="en-US" sz="11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下記①～④など参考に項目を作りメモしてみよう</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①現在のしごと又は進学先</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②進路を決めたきっかけ</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③どんな高校生活だったか、どんな活動が今に活きたか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④いいな、と思ったコトバ</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74420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E774399-A95A-4897-8469-8E411B4461A4}"/>
              </a:ext>
            </a:extLst>
          </p:cNvPr>
          <p:cNvSpPr/>
          <p:nvPr/>
        </p:nvSpPr>
        <p:spPr>
          <a:xfrm>
            <a:off x="535252" y="570530"/>
            <a:ext cx="4516844" cy="595035"/>
          </a:xfrm>
          <a:prstGeom prst="rect">
            <a:avLst/>
          </a:prstGeom>
        </p:spPr>
        <p:txBody>
          <a:bodyPr wrap="square">
            <a:spAutoFit/>
          </a:bodyPr>
          <a:lstStyle/>
          <a:p>
            <a:pPr>
              <a:lnSpc>
                <a:spcPts val="2000"/>
              </a:lnSpc>
            </a:pPr>
            <a:r>
              <a:rPr lang="ja-JP" altLang="en-US" sz="14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発展</a:t>
            </a:r>
            <a:r>
              <a:rPr lang="en-US" altLang="ja-JP" sz="14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01</a:t>
            </a:r>
            <a:r>
              <a:rPr lang="ja-JP" altLang="en-US" sz="14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その企業をより知るために、自分の知識を広めるために、　　　　　　進路を迷っている人こそ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企業見学に行ってみよう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a:extLst>
              <a:ext uri="{FF2B5EF4-FFF2-40B4-BE49-F238E27FC236}">
                <a16:creationId xmlns:a16="http://schemas.microsoft.com/office/drawing/2014/main" id="{05662DBB-5B1C-4EDE-BFF9-582900953FB0}"/>
              </a:ext>
            </a:extLst>
          </p:cNvPr>
          <p:cNvGraphicFramePr>
            <a:graphicFrameLocks noGrp="1"/>
          </p:cNvGraphicFramePr>
          <p:nvPr>
            <p:extLst>
              <p:ext uri="{D42A27DB-BD31-4B8C-83A1-F6EECF244321}">
                <p14:modId xmlns:p14="http://schemas.microsoft.com/office/powerpoint/2010/main" val="2674703419"/>
              </p:ext>
            </p:extLst>
          </p:nvPr>
        </p:nvGraphicFramePr>
        <p:xfrm>
          <a:off x="570593" y="1556898"/>
          <a:ext cx="5632450" cy="2424696"/>
        </p:xfrm>
        <a:graphic>
          <a:graphicData uri="http://schemas.openxmlformats.org/drawingml/2006/table">
            <a:tbl>
              <a:tblPr firstRow="1" bandRow="1"/>
              <a:tblGrid>
                <a:gridCol w="5632450">
                  <a:extLst>
                    <a:ext uri="{9D8B030D-6E8A-4147-A177-3AD203B41FA5}">
                      <a16:colId xmlns:a16="http://schemas.microsoft.com/office/drawing/2014/main" val="2996603285"/>
                    </a:ext>
                  </a:extLst>
                </a:gridCol>
              </a:tblGrid>
              <a:tr h="344436">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265483">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sp>
        <p:nvSpPr>
          <p:cNvPr id="7" name="正方形/長方形 6">
            <a:extLst>
              <a:ext uri="{FF2B5EF4-FFF2-40B4-BE49-F238E27FC236}">
                <a16:creationId xmlns:a16="http://schemas.microsoft.com/office/drawing/2014/main" id="{0CCDC25F-0261-425F-B8EA-B229C31DD45F}"/>
              </a:ext>
            </a:extLst>
          </p:cNvPr>
          <p:cNvSpPr/>
          <p:nvPr/>
        </p:nvSpPr>
        <p:spPr>
          <a:xfrm>
            <a:off x="472659" y="3937597"/>
            <a:ext cx="6028471" cy="325089"/>
          </a:xfrm>
          <a:prstGeom prst="rect">
            <a:avLst/>
          </a:prstGeom>
        </p:spPr>
        <p:txBody>
          <a:bodyPr wrap="square">
            <a:spAutoFit/>
          </a:bodyPr>
          <a:lstStyle/>
          <a:p>
            <a:pPr>
              <a:lnSpc>
                <a:spcPts val="20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②あなたが見学してみたい企業・職種を書き出してみましょう。具体的な職場でもかまいません。</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9FB7E9CF-88BE-462B-A70C-E7032105F085}"/>
              </a:ext>
            </a:extLst>
          </p:cNvPr>
          <p:cNvSpPr/>
          <p:nvPr/>
        </p:nvSpPr>
        <p:spPr>
          <a:xfrm>
            <a:off x="570593" y="1165565"/>
            <a:ext cx="5930537" cy="325089"/>
          </a:xfrm>
          <a:prstGeom prst="rect">
            <a:avLst/>
          </a:prstGeom>
        </p:spPr>
        <p:txBody>
          <a:bodyPr wrap="square">
            <a:spAutoFit/>
          </a:bodyPr>
          <a:lstStyle/>
          <a:p>
            <a:pPr>
              <a:lnSpc>
                <a:spcPts val="20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①見学してみたいと考えたのはなぜですか。理由を書き出してみましょう。</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楕円 10">
            <a:extLst>
              <a:ext uri="{FF2B5EF4-FFF2-40B4-BE49-F238E27FC236}">
                <a16:creationId xmlns:a16="http://schemas.microsoft.com/office/drawing/2014/main" id="{70547146-6901-4219-9A32-60366C1663AC}"/>
              </a:ext>
            </a:extLst>
          </p:cNvPr>
          <p:cNvSpPr/>
          <p:nvPr/>
        </p:nvSpPr>
        <p:spPr>
          <a:xfrm>
            <a:off x="5346924" y="198988"/>
            <a:ext cx="1080000" cy="10800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企業人</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特別講座</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800" dirty="0">
                <a:solidFill>
                  <a:sysClr val="windowText" lastClr="000000"/>
                </a:solidFill>
                <a:latin typeface="メイリオ" panose="020B0604030504040204" pitchFamily="50" charset="-128"/>
                <a:ea typeface="メイリオ" panose="020B0604030504040204" pitchFamily="50" charset="-128"/>
              </a:rPr>
              <a:t>からの</a:t>
            </a:r>
            <a:r>
              <a:rPr kumimoji="1" lang="ja-JP" altLang="en-US" sz="1050" dirty="0">
                <a:solidFill>
                  <a:sysClr val="windowText" lastClr="000000"/>
                </a:solidFill>
                <a:latin typeface="メイリオ" panose="020B0604030504040204" pitchFamily="50" charset="-128"/>
                <a:ea typeface="メイリオ" panose="020B0604030504040204" pitchFamily="50" charset="-128"/>
              </a:rPr>
              <a:t>発展</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6"/>
                </a:solidFill>
                <a:latin typeface="メイリオ" panose="020B0604030504040204" pitchFamily="50" charset="-128"/>
                <a:ea typeface="メイリオ" panose="020B0604030504040204" pitchFamily="50" charset="-128"/>
              </a:rPr>
              <a:t>４</a:t>
            </a:r>
          </a:p>
        </p:txBody>
      </p:sp>
      <p:graphicFrame>
        <p:nvGraphicFramePr>
          <p:cNvPr id="6" name="表 11">
            <a:extLst>
              <a:ext uri="{FF2B5EF4-FFF2-40B4-BE49-F238E27FC236}">
                <a16:creationId xmlns:a16="http://schemas.microsoft.com/office/drawing/2014/main" id="{A90EF8BE-32E1-46AC-AC06-4EE92BAD5D47}"/>
              </a:ext>
            </a:extLst>
          </p:cNvPr>
          <p:cNvGraphicFramePr>
            <a:graphicFrameLocks noGrp="1"/>
          </p:cNvGraphicFramePr>
          <p:nvPr>
            <p:extLst>
              <p:ext uri="{D42A27DB-BD31-4B8C-83A1-F6EECF244321}">
                <p14:modId xmlns:p14="http://schemas.microsoft.com/office/powerpoint/2010/main" val="907606412"/>
              </p:ext>
            </p:extLst>
          </p:nvPr>
        </p:nvGraphicFramePr>
        <p:xfrm>
          <a:off x="570592" y="4457369"/>
          <a:ext cx="5632451" cy="1926498"/>
        </p:xfrm>
        <a:graphic>
          <a:graphicData uri="http://schemas.openxmlformats.org/drawingml/2006/table">
            <a:tbl>
              <a:tblPr firstRow="1" bandRow="1">
                <a:tableStyleId>{5C22544A-7EE6-4342-B048-85BDC9FD1C3A}</a:tableStyleId>
              </a:tblPr>
              <a:tblGrid>
                <a:gridCol w="2745954">
                  <a:extLst>
                    <a:ext uri="{9D8B030D-6E8A-4147-A177-3AD203B41FA5}">
                      <a16:colId xmlns:a16="http://schemas.microsoft.com/office/drawing/2014/main" val="821567400"/>
                    </a:ext>
                  </a:extLst>
                </a:gridCol>
                <a:gridCol w="2886497">
                  <a:extLst>
                    <a:ext uri="{9D8B030D-6E8A-4147-A177-3AD203B41FA5}">
                      <a16:colId xmlns:a16="http://schemas.microsoft.com/office/drawing/2014/main" val="3288761930"/>
                    </a:ext>
                  </a:extLst>
                </a:gridCol>
              </a:tblGrid>
              <a:tr h="2947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気になる企業・産業・職種　　　　</a:t>
                      </a:r>
                    </a:p>
                    <a:p>
                      <a:endParaRPr kumimoji="1" lang="ja-JP" altLang="en-US" dirty="0">
                        <a:latin typeface="メイリオ" panose="020B0604030504040204" pitchFamily="50" charset="-128"/>
                        <a:ea typeface="メイリオ" panose="020B0604030504040204" pitchFamily="50" charset="-128"/>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どんな部門・業務が気になる？</a:t>
                      </a:r>
                      <a:endParaRPr kumimoji="1" lang="ja-JP" altLang="en-US"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a:txBody>
                  <a:tcPr>
                    <a:noFill/>
                  </a:tcPr>
                </a:tc>
                <a:extLst>
                  <a:ext uri="{0D108BD9-81ED-4DB2-BD59-A6C34878D82A}">
                    <a16:rowId xmlns:a16="http://schemas.microsoft.com/office/drawing/2014/main" val="2655024473"/>
                  </a:ext>
                </a:extLst>
              </a:tr>
              <a:tr h="517644">
                <a:tc>
                  <a:txBody>
                    <a:bodyPr/>
                    <a:lstStyle/>
                    <a:p>
                      <a:r>
                        <a:rPr kumimoji="1" lang="ja-JP" altLang="en-US" dirty="0">
                          <a:latin typeface="メイリオ" panose="020B0604030504040204" pitchFamily="50" charset="-128"/>
                          <a:ea typeface="メイリオ" panose="020B0604030504040204" pitchFamily="50" charset="-128"/>
                        </a:rPr>
                        <a:t>①</a:t>
                      </a:r>
                    </a:p>
                  </a:txBody>
                  <a:tcPr>
                    <a:solidFill>
                      <a:schemeClr val="accent6">
                        <a:lumMod val="20000"/>
                        <a:lumOff val="80000"/>
                      </a:schemeClr>
                    </a:solidFill>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3583580341"/>
                  </a:ext>
                </a:extLst>
              </a:tr>
              <a:tr h="414943">
                <a:tc>
                  <a:txBody>
                    <a:bodyPr/>
                    <a:lstStyle/>
                    <a:p>
                      <a:r>
                        <a:rPr kumimoji="1" lang="ja-JP" altLang="en-US" dirty="0">
                          <a:latin typeface="メイリオ" panose="020B0604030504040204" pitchFamily="50" charset="-128"/>
                          <a:ea typeface="メイリオ" panose="020B0604030504040204" pitchFamily="50" charset="-128"/>
                        </a:rPr>
                        <a:t>②</a:t>
                      </a:r>
                    </a:p>
                  </a:txBody>
                  <a:tcPr>
                    <a:solidFill>
                      <a:schemeClr val="accent6">
                        <a:lumMod val="20000"/>
                        <a:lumOff val="80000"/>
                      </a:schemeClr>
                    </a:solidFill>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3399353417"/>
                  </a:ext>
                </a:extLst>
              </a:tr>
              <a:tr h="490991">
                <a:tc>
                  <a:txBody>
                    <a:bodyPr/>
                    <a:lstStyle/>
                    <a:p>
                      <a:r>
                        <a:rPr kumimoji="1" lang="ja-JP" altLang="en-US" dirty="0">
                          <a:latin typeface="メイリオ" panose="020B0604030504040204" pitchFamily="50" charset="-128"/>
                          <a:ea typeface="メイリオ" panose="020B0604030504040204" pitchFamily="50" charset="-128"/>
                        </a:rPr>
                        <a:t>③</a:t>
                      </a:r>
                    </a:p>
                  </a:txBody>
                  <a:tcPr>
                    <a:solidFill>
                      <a:schemeClr val="accent6">
                        <a:lumMod val="20000"/>
                        <a:lumOff val="80000"/>
                      </a:schemeClr>
                    </a:solidFill>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78239926"/>
                  </a:ext>
                </a:extLst>
              </a:tr>
            </a:tbl>
          </a:graphicData>
        </a:graphic>
      </p:graphicFrame>
      <p:graphicFrame>
        <p:nvGraphicFramePr>
          <p:cNvPr id="12" name="表 11">
            <a:extLst>
              <a:ext uri="{FF2B5EF4-FFF2-40B4-BE49-F238E27FC236}">
                <a16:creationId xmlns:a16="http://schemas.microsoft.com/office/drawing/2014/main" id="{DFE62906-3373-4431-8C3D-6AAF87E822CF}"/>
              </a:ext>
            </a:extLst>
          </p:cNvPr>
          <p:cNvGraphicFramePr>
            <a:graphicFrameLocks noGrp="1"/>
          </p:cNvGraphicFramePr>
          <p:nvPr>
            <p:extLst>
              <p:ext uri="{D42A27DB-BD31-4B8C-83A1-F6EECF244321}">
                <p14:modId xmlns:p14="http://schemas.microsoft.com/office/powerpoint/2010/main" val="2416652025"/>
              </p:ext>
            </p:extLst>
          </p:nvPr>
        </p:nvGraphicFramePr>
        <p:xfrm>
          <a:off x="575733" y="6409325"/>
          <a:ext cx="5669492" cy="3058807"/>
        </p:xfrm>
        <a:graphic>
          <a:graphicData uri="http://schemas.openxmlformats.org/drawingml/2006/table">
            <a:tbl>
              <a:tblPr firstRow="1" bandRow="1">
                <a:tableStyleId>{5C22544A-7EE6-4342-B048-85BDC9FD1C3A}</a:tableStyleId>
              </a:tblPr>
              <a:tblGrid>
                <a:gridCol w="2782995">
                  <a:extLst>
                    <a:ext uri="{9D8B030D-6E8A-4147-A177-3AD203B41FA5}">
                      <a16:colId xmlns:a16="http://schemas.microsoft.com/office/drawing/2014/main" val="821567400"/>
                    </a:ext>
                  </a:extLst>
                </a:gridCol>
                <a:gridCol w="2886497">
                  <a:extLst>
                    <a:ext uri="{9D8B030D-6E8A-4147-A177-3AD203B41FA5}">
                      <a16:colId xmlns:a16="http://schemas.microsoft.com/office/drawing/2014/main" val="3288761930"/>
                    </a:ext>
                  </a:extLst>
                </a:gridCol>
              </a:tblGrid>
              <a:tr h="4721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solidFill>
                            <a:schemeClr val="tx1"/>
                          </a:solidFill>
                          <a:latin typeface="メイリオ" panose="020B0604030504040204" pitchFamily="50" charset="-128"/>
                          <a:ea typeface="メイリオ" panose="020B0604030504040204" pitchFamily="50" charset="-128"/>
                        </a:rPr>
                        <a:t>具体的な企業名（ある方）　</a:t>
                      </a:r>
                      <a:r>
                        <a:rPr kumimoji="1" lang="ja-JP" altLang="en-US" b="0" dirty="0">
                          <a:solidFill>
                            <a:schemeClr val="tx1"/>
                          </a:solidFill>
                          <a:latin typeface="メイリオ" panose="020B0604030504040204" pitchFamily="50" charset="-128"/>
                          <a:ea typeface="メイリオ" panose="020B0604030504040204" pitchFamily="50" charset="-128"/>
                        </a:rPr>
                        <a:t>　　　</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a:txBody>
                  <a:tcPr>
                    <a:noFill/>
                  </a:tcPr>
                </a:tc>
                <a:extLst>
                  <a:ext uri="{0D108BD9-81ED-4DB2-BD59-A6C34878D82A}">
                    <a16:rowId xmlns:a16="http://schemas.microsoft.com/office/drawing/2014/main" val="2655024473"/>
                  </a:ext>
                </a:extLst>
              </a:tr>
              <a:tr h="473734">
                <a:tc>
                  <a:txBody>
                    <a:bodyPr/>
                    <a:lstStyle/>
                    <a:p>
                      <a:r>
                        <a:rPr kumimoji="1" lang="ja-JP" altLang="en-US" sz="1100" dirty="0">
                          <a:latin typeface="メイリオ" panose="020B0604030504040204" pitchFamily="50" charset="-128"/>
                          <a:ea typeface="メイリオ" panose="020B0604030504040204" pitchFamily="50" charset="-128"/>
                        </a:rPr>
                        <a:t>企業名</a:t>
                      </a:r>
                    </a:p>
                  </a:txBody>
                  <a:tcPr>
                    <a:solidFill>
                      <a:schemeClr val="accent6">
                        <a:lumMod val="20000"/>
                        <a:lumOff val="80000"/>
                      </a:schemeClr>
                    </a:solidFill>
                  </a:tcPr>
                </a:tc>
                <a:tc>
                  <a:txBody>
                    <a:bodyPr/>
                    <a:lstStyle/>
                    <a:p>
                      <a:r>
                        <a:rPr kumimoji="1" lang="ja-JP" altLang="en-US" sz="1100" dirty="0">
                          <a:latin typeface="メイリオ" panose="020B0604030504040204" pitchFamily="50" charset="-128"/>
                          <a:ea typeface="メイリオ" panose="020B0604030504040204" pitchFamily="50" charset="-128"/>
                        </a:rPr>
                        <a:t>部署・部門</a:t>
                      </a:r>
                    </a:p>
                  </a:txBody>
                  <a:tcPr>
                    <a:solidFill>
                      <a:schemeClr val="accent6">
                        <a:lumMod val="20000"/>
                        <a:lumOff val="80000"/>
                      </a:schemeClr>
                    </a:solidFill>
                  </a:tcPr>
                </a:tc>
                <a:extLst>
                  <a:ext uri="{0D108BD9-81ED-4DB2-BD59-A6C34878D82A}">
                    <a16:rowId xmlns:a16="http://schemas.microsoft.com/office/drawing/2014/main" val="3583580341"/>
                  </a:ext>
                </a:extLst>
              </a:tr>
              <a:tr h="413373">
                <a:tc>
                  <a:txBody>
                    <a:bodyPr/>
                    <a:lstStyle/>
                    <a:p>
                      <a:r>
                        <a:rPr kumimoji="1" lang="ja-JP" altLang="en-US" sz="1100" dirty="0">
                          <a:latin typeface="メイリオ" panose="020B0604030504040204" pitchFamily="50" charset="-128"/>
                          <a:ea typeface="メイリオ" panose="020B0604030504040204" pitchFamily="50" charset="-128"/>
                        </a:rPr>
                        <a:t>従業員数</a:t>
                      </a:r>
                    </a:p>
                  </a:txBody>
                  <a:tcPr>
                    <a:solidFill>
                      <a:schemeClr val="accent6">
                        <a:lumMod val="20000"/>
                        <a:lumOff val="80000"/>
                      </a:schemeClr>
                    </a:solidFill>
                  </a:tcPr>
                </a:tc>
                <a:tc>
                  <a:txBody>
                    <a:bodyPr/>
                    <a:lstStyle/>
                    <a:p>
                      <a:r>
                        <a:rPr kumimoji="1" lang="ja-JP" altLang="en-US" sz="1100" dirty="0">
                          <a:latin typeface="メイリオ" panose="020B0604030504040204" pitchFamily="50" charset="-128"/>
                          <a:ea typeface="メイリオ" panose="020B0604030504040204" pitchFamily="50" charset="-128"/>
                        </a:rPr>
                        <a:t>場所（行き方）</a:t>
                      </a:r>
                    </a:p>
                  </a:txBody>
                  <a:tcPr>
                    <a:solidFill>
                      <a:schemeClr val="accent6">
                        <a:lumMod val="20000"/>
                        <a:lumOff val="80000"/>
                      </a:schemeClr>
                    </a:solidFill>
                  </a:tcPr>
                </a:tc>
                <a:extLst>
                  <a:ext uri="{0D108BD9-81ED-4DB2-BD59-A6C34878D82A}">
                    <a16:rowId xmlns:a16="http://schemas.microsoft.com/office/drawing/2014/main" val="3399353417"/>
                  </a:ext>
                </a:extLst>
              </a:tr>
              <a:tr h="1566840">
                <a:tc>
                  <a:txBody>
                    <a:bodyPr/>
                    <a:lstStyle/>
                    <a:p>
                      <a:r>
                        <a:rPr kumimoji="1" lang="ja-JP" altLang="en-US" sz="1100" dirty="0">
                          <a:latin typeface="メイリオ" panose="020B0604030504040204" pitchFamily="50" charset="-128"/>
                          <a:ea typeface="メイリオ" panose="020B0604030504040204" pitchFamily="50" charset="-128"/>
                        </a:rPr>
                        <a:t>この仕事に必要なスキル</a:t>
                      </a:r>
                      <a:endParaRPr kumimoji="1" lang="en-US" altLang="ja-JP" sz="1100" dirty="0">
                        <a:latin typeface="メイリオ" panose="020B0604030504040204" pitchFamily="50" charset="-128"/>
                        <a:ea typeface="メイリオ" panose="020B0604030504040204" pitchFamily="50" charset="-128"/>
                      </a:endParaRPr>
                    </a:p>
                    <a:p>
                      <a:endParaRPr kumimoji="1" lang="ja-JP" altLang="en-US" sz="105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800" b="1" dirty="0">
                          <a:latin typeface="メイリオ" panose="020B0604030504040204" pitchFamily="50" charset="-128"/>
                          <a:ea typeface="メイリオ" panose="020B0604030504040204" pitchFamily="50" charset="-128"/>
                        </a:rPr>
                        <a:t>入社してすぐ必要なスキルか、働きながらみにつけられるものか、は様々です</a:t>
                      </a:r>
                    </a:p>
                  </a:txBody>
                  <a:tcPr>
                    <a:solidFill>
                      <a:schemeClr val="accent6">
                        <a:lumMod val="20000"/>
                        <a:lumOff val="80000"/>
                      </a:schemeClr>
                    </a:solidFill>
                  </a:tcPr>
                </a:tc>
                <a:tc>
                  <a:txBody>
                    <a:bodyPr/>
                    <a:lstStyle/>
                    <a:p>
                      <a:r>
                        <a:rPr kumimoji="1" lang="ja-JP" altLang="en-US" sz="1100" dirty="0">
                          <a:latin typeface="メイリオ" panose="020B0604030504040204" pitchFamily="50" charset="-128"/>
                          <a:ea typeface="メイリオ" panose="020B0604030504040204" pitchFamily="50" charset="-128"/>
                        </a:rPr>
                        <a:t>この仕事に必要なこと</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endParaRPr kumimoji="1" lang="ja-JP" altLang="en-US" sz="1100" dirty="0">
                        <a:latin typeface="メイリオ" panose="020B0604030504040204" pitchFamily="50" charset="-128"/>
                        <a:ea typeface="メイリオ"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78239926"/>
                  </a:ext>
                </a:extLst>
              </a:tr>
            </a:tbl>
          </a:graphicData>
        </a:graphic>
      </p:graphicFrame>
      <p:sp>
        <p:nvSpPr>
          <p:cNvPr id="13" name="矢印: 右 12">
            <a:extLst>
              <a:ext uri="{FF2B5EF4-FFF2-40B4-BE49-F238E27FC236}">
                <a16:creationId xmlns:a16="http://schemas.microsoft.com/office/drawing/2014/main" id="{95E3DCFB-BD28-4AB9-961E-512C85C336F7}"/>
              </a:ext>
            </a:extLst>
          </p:cNvPr>
          <p:cNvSpPr/>
          <p:nvPr/>
        </p:nvSpPr>
        <p:spPr>
          <a:xfrm>
            <a:off x="3115038" y="5115561"/>
            <a:ext cx="54356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007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1">
            <a:extLst>
              <a:ext uri="{FF2B5EF4-FFF2-40B4-BE49-F238E27FC236}">
                <a16:creationId xmlns:a16="http://schemas.microsoft.com/office/drawing/2014/main" id="{FC0BB708-E2C8-4B42-BCD2-1D13CE1855E4}"/>
              </a:ext>
            </a:extLst>
          </p:cNvPr>
          <p:cNvSpPr/>
          <p:nvPr/>
        </p:nvSpPr>
        <p:spPr>
          <a:xfrm>
            <a:off x="512736" y="574939"/>
            <a:ext cx="540000" cy="5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93A4CC5-4848-49AC-A38E-59912485AC28}"/>
              </a:ext>
            </a:extLst>
          </p:cNvPr>
          <p:cNvSpPr txBox="1"/>
          <p:nvPr/>
        </p:nvSpPr>
        <p:spPr>
          <a:xfrm>
            <a:off x="476736" y="691050"/>
            <a:ext cx="576000" cy="307777"/>
          </a:xfrm>
          <a:prstGeom prst="rect">
            <a:avLst/>
          </a:prstGeom>
          <a:noFill/>
        </p:spPr>
        <p:txBody>
          <a:bodyPr wrap="square" rtlCol="0">
            <a:spAutoFit/>
          </a:bodyPr>
          <a:lstStyle/>
          <a:p>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章</a:t>
            </a:r>
          </a:p>
        </p:txBody>
      </p:sp>
      <p:sp>
        <p:nvSpPr>
          <p:cNvPr id="5" name="テキスト ボックス 4">
            <a:extLst>
              <a:ext uri="{FF2B5EF4-FFF2-40B4-BE49-F238E27FC236}">
                <a16:creationId xmlns:a16="http://schemas.microsoft.com/office/drawing/2014/main" id="{A7FD5FBE-8701-42AF-9A01-ADDB5DEEB794}"/>
              </a:ext>
            </a:extLst>
          </p:cNvPr>
          <p:cNvSpPr txBox="1"/>
          <p:nvPr/>
        </p:nvSpPr>
        <p:spPr>
          <a:xfrm>
            <a:off x="1035510" y="691050"/>
            <a:ext cx="1241361" cy="338554"/>
          </a:xfrm>
          <a:prstGeom prst="rect">
            <a:avLst/>
          </a:prstGeom>
          <a:noFill/>
        </p:spPr>
        <p:txBody>
          <a:bodyPr wrap="square" rtlCol="0" anchor="ctr">
            <a:spAutoFit/>
          </a:bodyPr>
          <a:lstStyle/>
          <a:p>
            <a:r>
              <a:rPr kumimoji="1"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はじめに</a:t>
            </a:r>
          </a:p>
        </p:txBody>
      </p:sp>
      <p:sp>
        <p:nvSpPr>
          <p:cNvPr id="6" name="テキスト ボックス 5">
            <a:extLst>
              <a:ext uri="{FF2B5EF4-FFF2-40B4-BE49-F238E27FC236}">
                <a16:creationId xmlns:a16="http://schemas.microsoft.com/office/drawing/2014/main" id="{84A29D19-834E-4DA9-B9AE-6E9D9B6A8566}"/>
              </a:ext>
            </a:extLst>
          </p:cNvPr>
          <p:cNvSpPr txBox="1"/>
          <p:nvPr/>
        </p:nvSpPr>
        <p:spPr>
          <a:xfrm>
            <a:off x="512736" y="1429644"/>
            <a:ext cx="5940000" cy="5432577"/>
          </a:xfrm>
          <a:prstGeom prst="rect">
            <a:avLst/>
          </a:prstGeom>
          <a:noFill/>
        </p:spPr>
        <p:txBody>
          <a:bodyPr wrap="square" rtlCol="0">
            <a:spAutoFit/>
          </a:bodyPr>
          <a:lstStyle/>
          <a:p>
            <a:pPr>
              <a:lnSpc>
                <a:spcPts val="2000"/>
              </a:lnSpc>
            </a:pPr>
            <a:r>
              <a:rPr kumimoji="1"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01</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卒業後の進路を考える、前に。</a:t>
            </a:r>
            <a:endParaRPr kumimoji="1" lang="en-US" altLang="ja-JP" sz="8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あなたは、豊野高等専修学校を卒業したらこうしたい、という明確な夢や希望がありますか。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今、はっきりした進路を思い描けないとしても、大丈夫。</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年後のあなたは、自分の進路を自分で選んだり決めたりできるようになっています。そのためのスタートが、今です。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最初の一歩を踏み出す時、不安や心配を感じることがありますね。</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未知の世界と出会う時、どうしたら思い切って飛び込めるのでしょうか。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飛び込む勇気があったら。</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何があっても大丈夫という自信があったら。</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支えてくれる人がいたら。</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実は、勇気や自信はあなたの中にあって、支えてくれる人はあなたの周りにたくさん存在しています。「そうかな？」と疑問に思うでしょうか。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今はまだ、実感できないだけ。あなたがこの学校に入学したことは、未知の世界に飛び込んだということです。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あなたには勇気と自信があって、支えてくれる人たちがいるという証です。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卒業後の進路を考える、という新しい未知の世界。悩んだり苦しんだりする場面もあるでしょう。でも、大丈夫。あなたには、勇気や自信があって、支えてくれる人たちがいます。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さあ、さらにもう一歩踏み出しましょう。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a:extLst>
              <a:ext uri="{FF2B5EF4-FFF2-40B4-BE49-F238E27FC236}">
                <a16:creationId xmlns:a16="http://schemas.microsoft.com/office/drawing/2014/main" id="{0A074FA7-6AC3-472C-AA69-DCBAE119F7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747428" y="7828932"/>
            <a:ext cx="458213" cy="565619"/>
          </a:xfrm>
          <a:prstGeom prst="rect">
            <a:avLst/>
          </a:prstGeom>
        </p:spPr>
      </p:pic>
    </p:spTree>
    <p:extLst>
      <p:ext uri="{BB962C8B-B14F-4D97-AF65-F5344CB8AC3E}">
        <p14:creationId xmlns:p14="http://schemas.microsoft.com/office/powerpoint/2010/main" val="1348215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A29D19-834E-4DA9-B9AE-6E9D9B6A8566}"/>
              </a:ext>
            </a:extLst>
          </p:cNvPr>
          <p:cNvSpPr txBox="1"/>
          <p:nvPr/>
        </p:nvSpPr>
        <p:spPr>
          <a:xfrm>
            <a:off x="459000" y="1370302"/>
            <a:ext cx="5940000" cy="2752357"/>
          </a:xfrm>
          <a:prstGeom prst="rect">
            <a:avLst/>
          </a:prstGeom>
          <a:noFill/>
        </p:spPr>
        <p:txBody>
          <a:bodyPr wrap="square" rtlCol="0">
            <a:spAutoFit/>
          </a:bodyPr>
          <a:lstStyle/>
          <a:p>
            <a:pPr>
              <a:lnSpc>
                <a:spcPts val="2000"/>
              </a:lnSpc>
            </a:pPr>
            <a:r>
              <a:rPr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職場体験実習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とは？</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「豊専の職場体験実習」は夏休み等の期間を利用し、企業、官公庁、非営利団体など自分が希望する、興味がある職場で「</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日程度」就業体験を行うものです。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「実際何をしているのか」「会社の中はどんな雰囲気なのか」「どんなことを大事にしている企業なのか」等、社会人の方と一緒に働く視点や働く環境を知ることができる機会です。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受け入れてくださる企業は忙しい時間を割き、新たに担当者を付け私たちに対応してくれます。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また体験実習は働く場を見たり実際に作業を体験してもらう機会と考えており、一社会人として行動することを期待していますので「自分に求められていること」を十分に把握し取り組みます。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そして、みなさんは「本校の代表」として参加しますので代表者としての意識を持ちましょう。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企業が大事にしていることや作業内容を理解すること。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年の時に学んだマナーの実践学習をふり返るなど、事前学習をして臨むことが大切です。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a:extLst>
              <a:ext uri="{FF2B5EF4-FFF2-40B4-BE49-F238E27FC236}">
                <a16:creationId xmlns:a16="http://schemas.microsoft.com/office/drawing/2014/main" id="{B4CBBC2B-BEAF-465C-896A-EDCE5709D425}"/>
              </a:ext>
            </a:extLst>
          </p:cNvPr>
          <p:cNvGraphicFramePr>
            <a:graphicFrameLocks noGrp="1"/>
          </p:cNvGraphicFramePr>
          <p:nvPr>
            <p:extLst>
              <p:ext uri="{D42A27DB-BD31-4B8C-83A1-F6EECF244321}">
                <p14:modId xmlns:p14="http://schemas.microsoft.com/office/powerpoint/2010/main" val="2062010582"/>
              </p:ext>
            </p:extLst>
          </p:nvPr>
        </p:nvGraphicFramePr>
        <p:xfrm>
          <a:off x="548680" y="4678593"/>
          <a:ext cx="3096344" cy="5040000"/>
        </p:xfrm>
        <a:graphic>
          <a:graphicData uri="http://schemas.openxmlformats.org/drawingml/2006/table">
            <a:tbl>
              <a:tblPr firstRow="1" bandRow="1"/>
              <a:tblGrid>
                <a:gridCol w="3096344">
                  <a:extLst>
                    <a:ext uri="{9D8B030D-6E8A-4147-A177-3AD203B41FA5}">
                      <a16:colId xmlns:a16="http://schemas.microsoft.com/office/drawing/2014/main" val="20000"/>
                    </a:ext>
                  </a:extLst>
                </a:gridCol>
              </a:tblGrid>
              <a:tr h="1260000">
                <a:tc>
                  <a:txBody>
                    <a:bodyPr/>
                    <a:lstStyle/>
                    <a:p>
                      <a:pPr>
                        <a:lnSpc>
                          <a:spcPts val="1800"/>
                        </a:lnSpc>
                      </a:pP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「やりがい」をみつけるきっかけに。</a:t>
                      </a:r>
                      <a:endParaRPr kumimoji="1" lang="en-US" altLang="ja-JP"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自分にとってのやりがいや、希望する働き方、意欲的に取り組める仕事内容などを、発見するきっかけになります。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60000">
                <a:tc>
                  <a:txBody>
                    <a:bodyPr/>
                    <a:lstStyle/>
                    <a:p>
                      <a:pPr>
                        <a:lnSpc>
                          <a:spcPts val="1800"/>
                        </a:lnSpc>
                      </a:pP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自分の力を「社会で試す」経験に。</a:t>
                      </a:r>
                      <a:endParaRPr kumimoji="1" lang="en-US" altLang="ja-JP"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任された仕事を通して、自分の強みや課題がわかります。その後の学校生活で身につけたい力がはっきりします。</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60000">
                <a:tc>
                  <a:txBody>
                    <a:bodyPr/>
                    <a:lstStyle/>
                    <a:p>
                      <a:pPr>
                        <a:lnSpc>
                          <a:spcPts val="1800"/>
                        </a:lnSpc>
                      </a:pP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ぼんやりしたイメージが具体的に。</a:t>
                      </a:r>
                      <a:endParaRPr kumimoji="1" lang="en-US" altLang="ja-JP"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企業はどんな組織で動いているか、職場の雰囲気や社風が自分に合っているかなど、自分の目で確かめることができます。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260000">
                <a:tc>
                  <a:txBody>
                    <a:bodyPr/>
                    <a:lstStyle/>
                    <a:p>
                      <a:pPr>
                        <a:lnSpc>
                          <a:spcPts val="1800"/>
                        </a:lnSpc>
                      </a:pP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④</a:t>
                      </a: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情報や人とのネットワークづくりに。</a:t>
                      </a:r>
                      <a:endParaRPr kumimoji="1" lang="en-US" altLang="ja-JP"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実際に働いている方から生の情報を得ることができます。また、就労後の人間関係づくりに役立ちます。</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8" name="角丸四角形 21">
            <a:extLst>
              <a:ext uri="{FF2B5EF4-FFF2-40B4-BE49-F238E27FC236}">
                <a16:creationId xmlns:a16="http://schemas.microsoft.com/office/drawing/2014/main" id="{6BF433FF-ABF9-4172-A3A6-673FD14941E1}"/>
              </a:ext>
            </a:extLst>
          </p:cNvPr>
          <p:cNvSpPr/>
          <p:nvPr/>
        </p:nvSpPr>
        <p:spPr>
          <a:xfrm>
            <a:off x="3789040" y="7159242"/>
            <a:ext cx="2519680" cy="108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社員の人たちの雰囲気というのは、話で聞くよりも体感した方がよい。自分がインターンシップに参加したときの直感を大事にして。</a:t>
            </a:r>
          </a:p>
        </p:txBody>
      </p:sp>
      <p:sp>
        <p:nvSpPr>
          <p:cNvPr id="9" name="角丸四角形 57">
            <a:extLst>
              <a:ext uri="{FF2B5EF4-FFF2-40B4-BE49-F238E27FC236}">
                <a16:creationId xmlns:a16="http://schemas.microsoft.com/office/drawing/2014/main" id="{A834D130-1267-4B7E-93B4-7AF8E3ED94B0}"/>
              </a:ext>
            </a:extLst>
          </p:cNvPr>
          <p:cNvSpPr/>
          <p:nvPr/>
        </p:nvSpPr>
        <p:spPr>
          <a:xfrm>
            <a:off x="3789040" y="8455386"/>
            <a:ext cx="2519680" cy="108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自分の気になる職種、職業などを、調べてもわからないところがある。実際に働いている人に尋ねるとよい。</a:t>
            </a:r>
          </a:p>
        </p:txBody>
      </p:sp>
      <p:sp>
        <p:nvSpPr>
          <p:cNvPr id="10" name="角丸四角形 58">
            <a:extLst>
              <a:ext uri="{FF2B5EF4-FFF2-40B4-BE49-F238E27FC236}">
                <a16:creationId xmlns:a16="http://schemas.microsoft.com/office/drawing/2014/main" id="{4FD9D197-8491-4F9D-ADBA-B5AF70E18447}"/>
              </a:ext>
            </a:extLst>
          </p:cNvPr>
          <p:cNvSpPr/>
          <p:nvPr/>
        </p:nvSpPr>
        <p:spPr>
          <a:xfrm>
            <a:off x="3789040" y="5935106"/>
            <a:ext cx="2519680" cy="108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小さなことでもいいから、目標を持って取り組むこと。コミュニケーション力を少しでも</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上げるとか、業界のことをより知るとか。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59">
            <a:extLst>
              <a:ext uri="{FF2B5EF4-FFF2-40B4-BE49-F238E27FC236}">
                <a16:creationId xmlns:a16="http://schemas.microsoft.com/office/drawing/2014/main" id="{91A4A68C-EEDB-454B-8060-EFCD4B1FF53E}"/>
              </a:ext>
            </a:extLst>
          </p:cNvPr>
          <p:cNvSpPr/>
          <p:nvPr/>
        </p:nvSpPr>
        <p:spPr>
          <a:xfrm>
            <a:off x="3789040" y="4710850"/>
            <a:ext cx="2519680" cy="108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一つ一つの仕事に、どんな意味があるのかを考えながら実習に臨んだら、いろいろな気づきがあった。</a:t>
            </a:r>
          </a:p>
        </p:txBody>
      </p:sp>
      <p:sp>
        <p:nvSpPr>
          <p:cNvPr id="12" name="テキスト ボックス 11">
            <a:extLst>
              <a:ext uri="{FF2B5EF4-FFF2-40B4-BE49-F238E27FC236}">
                <a16:creationId xmlns:a16="http://schemas.microsoft.com/office/drawing/2014/main" id="{71B0E902-A2FA-48DE-BFB2-204C2D4797E4}"/>
              </a:ext>
            </a:extLst>
          </p:cNvPr>
          <p:cNvSpPr txBox="1"/>
          <p:nvPr/>
        </p:nvSpPr>
        <p:spPr>
          <a:xfrm>
            <a:off x="5306079" y="4405852"/>
            <a:ext cx="880721" cy="276999"/>
          </a:xfrm>
          <a:prstGeom prst="rect">
            <a:avLst/>
          </a:prstGeom>
          <a:noFill/>
        </p:spPr>
        <p:txBody>
          <a:bodyPr wrap="square" rtlCol="0" anchor="ctr">
            <a:spAutoFit/>
          </a:bodyPr>
          <a:lstStyle/>
          <a:p>
            <a:r>
              <a:rPr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先輩の声</a:t>
            </a:r>
            <a:endPar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円/楕円 1">
            <a:extLst>
              <a:ext uri="{FF2B5EF4-FFF2-40B4-BE49-F238E27FC236}">
                <a16:creationId xmlns:a16="http://schemas.microsoft.com/office/drawing/2014/main" id="{9976A2E1-ACCC-4E5D-9587-7C2645CBF805}"/>
              </a:ext>
            </a:extLst>
          </p:cNvPr>
          <p:cNvSpPr/>
          <p:nvPr/>
        </p:nvSpPr>
        <p:spPr>
          <a:xfrm>
            <a:off x="473547" y="512802"/>
            <a:ext cx="540000" cy="5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34B9973A-F869-48CF-A500-16D73F6E6CF2}"/>
              </a:ext>
            </a:extLst>
          </p:cNvPr>
          <p:cNvSpPr txBox="1"/>
          <p:nvPr/>
        </p:nvSpPr>
        <p:spPr>
          <a:xfrm>
            <a:off x="437547" y="638803"/>
            <a:ext cx="576000" cy="307777"/>
          </a:xfrm>
          <a:prstGeom prst="rect">
            <a:avLst/>
          </a:prstGeom>
          <a:noFill/>
        </p:spPr>
        <p:txBody>
          <a:bodyPr wrap="square" rtlCol="0">
            <a:spAutoFit/>
          </a:bodyPr>
          <a:lstStyle/>
          <a:p>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章</a:t>
            </a:r>
          </a:p>
        </p:txBody>
      </p:sp>
      <p:sp>
        <p:nvSpPr>
          <p:cNvPr id="15" name="テキスト ボックス 14">
            <a:extLst>
              <a:ext uri="{FF2B5EF4-FFF2-40B4-BE49-F238E27FC236}">
                <a16:creationId xmlns:a16="http://schemas.microsoft.com/office/drawing/2014/main" id="{85A37FFD-AFB8-4CEA-ABCA-B4BA77C5F100}"/>
              </a:ext>
            </a:extLst>
          </p:cNvPr>
          <p:cNvSpPr txBox="1"/>
          <p:nvPr/>
        </p:nvSpPr>
        <p:spPr>
          <a:xfrm>
            <a:off x="996321" y="649539"/>
            <a:ext cx="3833650" cy="338554"/>
          </a:xfrm>
          <a:prstGeom prst="rect">
            <a:avLst/>
          </a:prstGeom>
          <a:noFill/>
        </p:spPr>
        <p:txBody>
          <a:bodyPr wrap="square" rtlCol="0" anchor="ctr">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発展２．</a:t>
            </a:r>
            <a:r>
              <a:rPr kumimoji="1" lang="ja-JP" altLang="en-US" sz="16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職場実習</a:t>
            </a:r>
            <a:r>
              <a:rPr lang="ja-JP" altLang="en-US" sz="16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に参加しよう</a:t>
            </a:r>
            <a:endParaRPr kumimoji="1" lang="ja-JP" altLang="en-US" sz="16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081CD431-C67D-4491-98AE-0E9159AA674C}"/>
              </a:ext>
            </a:extLst>
          </p:cNvPr>
          <p:cNvSpPr/>
          <p:nvPr/>
        </p:nvSpPr>
        <p:spPr>
          <a:xfrm>
            <a:off x="459000" y="4228881"/>
            <a:ext cx="2802370" cy="353943"/>
          </a:xfrm>
          <a:prstGeom prst="rect">
            <a:avLst/>
          </a:prstGeom>
        </p:spPr>
        <p:txBody>
          <a:bodyPr wrap="none">
            <a:spAutoFit/>
          </a:bodyPr>
          <a:lstStyle/>
          <a:p>
            <a:pPr>
              <a:lnSpc>
                <a:spcPts val="2000"/>
              </a:lnSpc>
            </a:pPr>
            <a:r>
              <a:rPr kumimoji="1"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a:t>
            </a:r>
            <a:r>
              <a:rPr kumimoji="1"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職場体験実習に参加すると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グラフィックス 16" descr="植物">
            <a:extLst>
              <a:ext uri="{FF2B5EF4-FFF2-40B4-BE49-F238E27FC236}">
                <a16:creationId xmlns:a16="http://schemas.microsoft.com/office/drawing/2014/main" id="{8F187A95-0400-440B-BFB8-5720993C20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52745" y="544982"/>
            <a:ext cx="834055" cy="834055"/>
          </a:xfrm>
          <a:prstGeom prst="rect">
            <a:avLst/>
          </a:prstGeom>
        </p:spPr>
      </p:pic>
    </p:spTree>
    <p:extLst>
      <p:ext uri="{BB962C8B-B14F-4D97-AF65-F5344CB8AC3E}">
        <p14:creationId xmlns:p14="http://schemas.microsoft.com/office/powerpoint/2010/main" val="3315294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343706D-2317-46BD-813D-4C805EF39073}"/>
              </a:ext>
            </a:extLst>
          </p:cNvPr>
          <p:cNvGraphicFramePr>
            <a:graphicFrameLocks noGrp="1"/>
          </p:cNvGraphicFramePr>
          <p:nvPr>
            <p:extLst>
              <p:ext uri="{D42A27DB-BD31-4B8C-83A1-F6EECF244321}">
                <p14:modId xmlns:p14="http://schemas.microsoft.com/office/powerpoint/2010/main" val="204196151"/>
              </p:ext>
            </p:extLst>
          </p:nvPr>
        </p:nvGraphicFramePr>
        <p:xfrm>
          <a:off x="163549" y="759460"/>
          <a:ext cx="6530903" cy="8830843"/>
        </p:xfrm>
        <a:graphic>
          <a:graphicData uri="http://schemas.openxmlformats.org/drawingml/2006/table">
            <a:tbl>
              <a:tblPr firstRow="1" bandRow="1"/>
              <a:tblGrid>
                <a:gridCol w="208280">
                  <a:extLst>
                    <a:ext uri="{9D8B030D-6E8A-4147-A177-3AD203B41FA5}">
                      <a16:colId xmlns:a16="http://schemas.microsoft.com/office/drawing/2014/main" val="707667036"/>
                    </a:ext>
                  </a:extLst>
                </a:gridCol>
                <a:gridCol w="2938623">
                  <a:extLst>
                    <a:ext uri="{9D8B030D-6E8A-4147-A177-3AD203B41FA5}">
                      <a16:colId xmlns:a16="http://schemas.microsoft.com/office/drawing/2014/main" val="4177158286"/>
                    </a:ext>
                  </a:extLst>
                </a:gridCol>
                <a:gridCol w="252000">
                  <a:extLst>
                    <a:ext uri="{9D8B030D-6E8A-4147-A177-3AD203B41FA5}">
                      <a16:colId xmlns:a16="http://schemas.microsoft.com/office/drawing/2014/main" val="533664761"/>
                    </a:ext>
                  </a:extLst>
                </a:gridCol>
                <a:gridCol w="2880000">
                  <a:extLst>
                    <a:ext uri="{9D8B030D-6E8A-4147-A177-3AD203B41FA5}">
                      <a16:colId xmlns:a16="http://schemas.microsoft.com/office/drawing/2014/main" val="3572516550"/>
                    </a:ext>
                  </a:extLst>
                </a:gridCol>
                <a:gridCol w="252000">
                  <a:extLst>
                    <a:ext uri="{9D8B030D-6E8A-4147-A177-3AD203B41FA5}">
                      <a16:colId xmlns:a16="http://schemas.microsoft.com/office/drawing/2014/main" val="2990204059"/>
                    </a:ext>
                  </a:extLst>
                </a:gridCol>
              </a:tblGrid>
              <a:tr h="199923">
                <a:tc>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n-ea"/>
                          <a:ea typeface="+mn-ea"/>
                        </a:rPr>
                        <a:t>チェック項目</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n-ea"/>
                          <a:ea typeface="+mn-ea"/>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n-ea"/>
                          <a:ea typeface="+mn-ea"/>
                        </a:rPr>
                        <a:t>チェック項目</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n-ea"/>
                          <a:ea typeface="+mn-ea"/>
                        </a:rPr>
                        <a: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491924"/>
                  </a:ext>
                </a:extLst>
              </a:tr>
              <a:tr h="199923">
                <a:tc rowSpan="31">
                  <a:txBody>
                    <a:bodyPr/>
                    <a:lstStyle/>
                    <a:p>
                      <a:pPr algn="ctr"/>
                      <a:r>
                        <a:rPr kumimoji="1" lang="ja-JP" altLang="en-US" sz="1000" dirty="0">
                          <a:latin typeface="+mn-ea"/>
                          <a:ea typeface="+mn-ea"/>
                        </a:rPr>
                        <a:t>日常生活に関する項目</a:t>
                      </a:r>
                    </a:p>
                  </a:txBody>
                  <a:tcPr vert="eaVert"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1</a:t>
                      </a:r>
                      <a:r>
                        <a:rPr kumimoji="1" lang="ja-JP" altLang="en-US" sz="1000" b="1" dirty="0">
                          <a:latin typeface="+mn-ea"/>
                          <a:ea typeface="+mn-ea"/>
                        </a:rPr>
                        <a:t>起床</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b="1"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7</a:t>
                      </a:r>
                      <a:r>
                        <a:rPr kumimoji="1" lang="ja-JP" altLang="en-US" sz="1000" b="1" dirty="0">
                          <a:latin typeface="+mn-ea"/>
                          <a:ea typeface="+mn-ea"/>
                        </a:rPr>
                        <a:t>持ち物整理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3685303"/>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①決まった時間に起きることができる。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①忘れ物なくしものはほとんどない。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0245251"/>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a:t>
                      </a:r>
                      <a:r>
                        <a:rPr kumimoji="1" lang="en-US" altLang="ja-JP" sz="1000" dirty="0">
                          <a:latin typeface="+mn-ea"/>
                          <a:ea typeface="+mn-ea"/>
                        </a:rPr>
                        <a:t>1</a:t>
                      </a:r>
                      <a:r>
                        <a:rPr kumimoji="1" lang="ja-JP" altLang="en-US" sz="1000" dirty="0">
                          <a:latin typeface="+mn-ea"/>
                          <a:ea typeface="+mn-ea"/>
                        </a:rPr>
                        <a:t>週間に</a:t>
                      </a:r>
                      <a:r>
                        <a:rPr kumimoji="1" lang="en-US" altLang="ja-JP" sz="1000" dirty="0">
                          <a:latin typeface="+mn-ea"/>
                          <a:ea typeface="+mn-ea"/>
                        </a:rPr>
                        <a:t>1</a:t>
                      </a:r>
                      <a:r>
                        <a:rPr kumimoji="1" lang="ja-JP" altLang="en-US" sz="1000" dirty="0">
                          <a:latin typeface="+mn-ea"/>
                          <a:ea typeface="+mn-ea"/>
                        </a:rPr>
                        <a:t>回以上寝坊する。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②忘れ物なくしものが時々ある。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84350"/>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a:txBody>
                    <a:bodyPr/>
                    <a:lstStyle/>
                    <a:p>
                      <a:pPr algn="l"/>
                      <a:r>
                        <a:rPr kumimoji="1" lang="ja-JP" altLang="en-US" sz="1000" dirty="0">
                          <a:latin typeface="+mn-ea"/>
                          <a:ea typeface="+mn-ea"/>
                        </a:rPr>
                        <a:t>③決まった時間に起きることができない。</a:t>
                      </a:r>
                    </a:p>
                  </a:txBody>
                  <a:tcPr anchor="ctr">
                    <a:lnT w="3175" cap="flat" cmpd="sng" algn="ctr">
                      <a:solidFill>
                        <a:schemeClr val="tx1"/>
                      </a:solidFill>
                      <a:prstDash val="solid"/>
                      <a:round/>
                      <a:headEnd type="none" w="med" len="med"/>
                      <a:tailEnd type="none" w="med" len="med"/>
                    </a:lnT>
                  </a:tcPr>
                </a:tc>
                <a:tc>
                  <a:txBody>
                    <a:bodyPr/>
                    <a:lstStyle/>
                    <a:p>
                      <a:pPr algn="l"/>
                      <a:endParaRPr kumimoji="1" lang="ja-JP" altLang="en-US" sz="1000">
                        <a:latin typeface="+mn-ea"/>
                        <a:ea typeface="+mn-ea"/>
                      </a:endParaRPr>
                    </a:p>
                  </a:txBody>
                  <a:tcPr anchor="ctr">
                    <a:lnT w="3175" cap="flat" cmpd="sng" algn="ctr">
                      <a:solidFill>
                        <a:schemeClr val="tx1"/>
                      </a:solidFill>
                      <a:prstDash val="solid"/>
                      <a:round/>
                      <a:headEnd type="none" w="med" len="med"/>
                      <a:tailEnd type="none" w="med" len="med"/>
                    </a:lnT>
                  </a:tcPr>
                </a:tc>
                <a:tc>
                  <a:txBody>
                    <a:bodyPr/>
                    <a:lstStyle/>
                    <a:p>
                      <a:pPr algn="l"/>
                      <a:r>
                        <a:rPr kumimoji="1" lang="ja-JP" altLang="en-US" sz="1000" dirty="0">
                          <a:latin typeface="+mn-ea"/>
                          <a:ea typeface="+mn-ea"/>
                        </a:rPr>
                        <a:t>③忘れ物なくしものはよくある。</a:t>
                      </a:r>
                    </a:p>
                  </a:txBody>
                  <a:tcPr anchor="ctr">
                    <a:lnT w="3175" cap="flat" cmpd="sng" algn="ctr">
                      <a:solidFill>
                        <a:schemeClr val="tx1"/>
                      </a:solidFill>
                      <a:prstDash val="solid"/>
                      <a:round/>
                      <a:headEnd type="none" w="med" len="med"/>
                      <a:tailEnd type="none" w="med" len="med"/>
                    </a:lnT>
                  </a:tcPr>
                </a:tc>
                <a:tc>
                  <a:txBody>
                    <a:bodyPr/>
                    <a:lstStyle/>
                    <a:p>
                      <a:pPr algn="l"/>
                      <a:endParaRPr kumimoji="1" lang="ja-JP" altLang="en-US" sz="100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0384266"/>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２生活リズム</a:t>
                      </a:r>
                    </a:p>
                  </a:txBody>
                  <a:tcPr anchor="ctr">
                    <a:lnB w="3175" cap="flat" cmpd="sng" algn="ctr">
                      <a:solidFill>
                        <a:schemeClr val="tx1"/>
                      </a:solidFill>
                      <a:prstDash val="solid"/>
                      <a:round/>
                      <a:headEnd type="none" w="med" len="med"/>
                      <a:tailEnd type="none" w="med" len="med"/>
                    </a:lnB>
                  </a:tcPr>
                </a:tc>
                <a:tc>
                  <a:txBody>
                    <a:bodyPr/>
                    <a:lstStyle/>
                    <a:p>
                      <a:pPr algn="l"/>
                      <a:endParaRPr kumimoji="1" lang="ja-JP" altLang="en-US" sz="1000" b="1" dirty="0">
                        <a:latin typeface="+mn-ea"/>
                        <a:ea typeface="+mn-ea"/>
                      </a:endParaRPr>
                    </a:p>
                  </a:txBody>
                  <a:tcPr anchor="ctr">
                    <a:lnB w="3175"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８電話の使用</a:t>
                      </a:r>
                    </a:p>
                  </a:txBody>
                  <a:tcPr anchor="ctr">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8687106"/>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①規則正しい生活ができている。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①必要に応じて電話をかけることができる。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7998303"/>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②支援があれば、規則正しい生活ができる。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②かかってきた電話に出ることができる。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278682"/>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③規則正しい生活ができない。</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③電話を使えない。</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307210"/>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3</a:t>
                      </a:r>
                      <a:r>
                        <a:rPr kumimoji="1" lang="ja-JP" altLang="en-US" sz="1000" b="1" dirty="0">
                          <a:latin typeface="+mn-ea"/>
                          <a:ea typeface="+mn-ea"/>
                        </a:rPr>
                        <a:t>食事</a:t>
                      </a:r>
                      <a:r>
                        <a:rPr kumimoji="1" lang="ja-JP" altLang="en-US" sz="800" b="1" dirty="0">
                          <a:latin typeface="+mn-ea"/>
                          <a:ea typeface="+mn-ea"/>
                        </a:rPr>
                        <a:t>（スナック菓子や飲み物だけのような単品ではなく</a:t>
                      </a:r>
                      <a:endParaRPr kumimoji="1" lang="en-US" altLang="ja-JP" sz="800" b="1" dirty="0">
                        <a:latin typeface="+mn-ea"/>
                        <a:ea typeface="+mn-ea"/>
                      </a:endParaRPr>
                    </a:p>
                    <a:p>
                      <a:pPr algn="l"/>
                      <a:r>
                        <a:rPr kumimoji="1" lang="ja-JP" altLang="en-US" sz="800" b="1" dirty="0">
                          <a:latin typeface="+mn-ea"/>
                          <a:ea typeface="+mn-ea"/>
                        </a:rPr>
                        <a:t>　調理した食事）</a:t>
                      </a:r>
                      <a:endParaRPr kumimoji="1" lang="ja-JP" altLang="en-US" sz="1000" b="1"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b="1"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９コミュニケーションツールの使用</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368140"/>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①決まった時間に食事をとることができる。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①必要に応じてメール等のやりとりができる。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287789"/>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②声掛け等があれば、規則正しく食事をとることができる。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②メール等</a:t>
                      </a:r>
                      <a:r>
                        <a:rPr kumimoji="1" lang="en-US" altLang="ja-JP" sz="1000" dirty="0">
                          <a:latin typeface="+mn-ea"/>
                          <a:ea typeface="+mn-ea"/>
                        </a:rPr>
                        <a:t>SNS</a:t>
                      </a:r>
                      <a:r>
                        <a:rPr kumimoji="1" lang="ja-JP" altLang="en-US" sz="1000" dirty="0">
                          <a:latin typeface="+mn-ea"/>
                          <a:ea typeface="+mn-ea"/>
                        </a:rPr>
                        <a:t>を見る・返信することはできる。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5352133"/>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③食事の回数、または時間が決まっていない。</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③メール等は使えない。</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600951"/>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４服薬管理</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b="1"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10</a:t>
                      </a:r>
                      <a:r>
                        <a:rPr kumimoji="1" lang="ja-JP" altLang="en-US" sz="1000" b="1" dirty="0">
                          <a:latin typeface="+mn-ea"/>
                          <a:ea typeface="+mn-ea"/>
                        </a:rPr>
                        <a:t>清掃</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0438020"/>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①必要な時に、決められた通りの服薬ができる。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①一人で、活動場所の清掃ができる。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454525"/>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②支援があれば、服薬できる。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②指示や支援があれば清掃ができる。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261053"/>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③薬の飲み忘れがある。</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③清掃ができない。</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325148"/>
                  </a:ext>
                </a:extLst>
              </a:tr>
              <a:tr h="199923">
                <a:tc vMerge="1">
                  <a:txBody>
                    <a:bodyPr/>
                    <a:lstStyle/>
                    <a:p>
                      <a:pPr algn="l"/>
                      <a:endParaRPr kumimoji="1" lang="ja-JP" altLang="en-US" sz="1000" b="1"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５身だしなみ</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b="1"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11</a:t>
                      </a:r>
                      <a:r>
                        <a:rPr kumimoji="1" lang="ja-JP" altLang="en-US" sz="1000" b="1" dirty="0">
                          <a:latin typeface="+mn-ea"/>
                          <a:ea typeface="+mn-ea"/>
                        </a:rPr>
                        <a:t>基本的な意思表示</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0555754"/>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①身だしなみが整っている。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①体調不良などの意思表示が自発的にできる。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846463"/>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②身だしなみの一部が整っていない。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②尋ねられたら「具合が悪い」などの意思表示</a:t>
                      </a:r>
                      <a:endParaRPr kumimoji="1" lang="en-US" altLang="ja-JP" sz="1000" dirty="0">
                        <a:latin typeface="+mn-ea"/>
                        <a:ea typeface="+mn-ea"/>
                      </a:endParaRPr>
                    </a:p>
                    <a:p>
                      <a:pPr algn="l"/>
                      <a:r>
                        <a:rPr kumimoji="1" lang="ja-JP" altLang="en-US" sz="1000" dirty="0">
                          <a:latin typeface="+mn-ea"/>
                          <a:ea typeface="+mn-ea"/>
                        </a:rPr>
                        <a:t>　ができる。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2354184"/>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③身だしなみが整っていない。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③「疲れた」「具合が悪い」などの意思表示が</a:t>
                      </a:r>
                      <a:endParaRPr kumimoji="1" lang="en-US" altLang="ja-JP" sz="1000" dirty="0">
                        <a:latin typeface="+mn-ea"/>
                        <a:ea typeface="+mn-ea"/>
                      </a:endParaRPr>
                    </a:p>
                    <a:p>
                      <a:pPr algn="l"/>
                      <a:r>
                        <a:rPr kumimoji="1" lang="ja-JP" altLang="en-US" sz="1000" dirty="0">
                          <a:latin typeface="+mn-ea"/>
                          <a:ea typeface="+mn-ea"/>
                        </a:rPr>
                        <a:t>　できない。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8720430"/>
                  </a:ext>
                </a:extLst>
              </a:tr>
              <a:tr h="38788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　　</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en-US" altLang="ja-JP" sz="1000" b="1" dirty="0">
                          <a:latin typeface="+mn-ea"/>
                          <a:ea typeface="+mn-ea"/>
                        </a:rPr>
                        <a:t>12</a:t>
                      </a:r>
                      <a:r>
                        <a:rPr kumimoji="1" lang="ja-JP" altLang="en-US" sz="1000" b="1" dirty="0">
                          <a:latin typeface="+mn-ea"/>
                          <a:ea typeface="+mn-ea"/>
                        </a:rPr>
                        <a:t>変化への対応</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9815841"/>
                  </a:ext>
                </a:extLst>
              </a:tr>
              <a:tr h="0">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①いつもの習慣や順番を変えられても困らない。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4441547"/>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②いつもの習慣や順番を変えられると嫌な気分</a:t>
                      </a:r>
                      <a:endParaRPr kumimoji="1" lang="en-US" altLang="ja-JP" sz="1000" dirty="0">
                        <a:latin typeface="+mn-ea"/>
                        <a:ea typeface="+mn-ea"/>
                      </a:endParaRPr>
                    </a:p>
                    <a:p>
                      <a:pPr algn="l"/>
                      <a:r>
                        <a:rPr kumimoji="1" lang="ja-JP" altLang="en-US" sz="1000" dirty="0">
                          <a:latin typeface="+mn-ea"/>
                          <a:ea typeface="+mn-ea"/>
                        </a:rPr>
                        <a:t>　だが受け入れられる。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8820"/>
                  </a:ext>
                </a:extLst>
              </a:tr>
              <a:tr h="360000">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③いつもの習慣や順番を変えられると受け入れ</a:t>
                      </a:r>
                      <a:endParaRPr kumimoji="1" lang="en-US" altLang="ja-JP" sz="1000" dirty="0">
                        <a:latin typeface="+mn-ea"/>
                        <a:ea typeface="+mn-ea"/>
                      </a:endParaRPr>
                    </a:p>
                    <a:p>
                      <a:pPr algn="l"/>
                      <a:r>
                        <a:rPr kumimoji="1" lang="ja-JP" altLang="en-US" sz="1000" dirty="0">
                          <a:latin typeface="+mn-ea"/>
                          <a:ea typeface="+mn-ea"/>
                        </a:rPr>
                        <a:t>　られない。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2961572"/>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en-US" altLang="ja-JP"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5714157"/>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8529506"/>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3936616"/>
                  </a:ext>
                </a:extLst>
              </a:tr>
              <a:tr h="199923">
                <a:tc vMerge="1">
                  <a:txBody>
                    <a:bodyPr/>
                    <a:lstStyle/>
                    <a:p>
                      <a:pPr algn="l"/>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b="1" dirty="0">
                          <a:latin typeface="+mn-ea"/>
                          <a:ea typeface="+mn-ea"/>
                        </a:rPr>
                        <a:t>６エチケット</a:t>
                      </a: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028141"/>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①体臭、口臭が気にならない。</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5298751"/>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②体臭、口臭が気になる。</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284725"/>
                  </a:ext>
                </a:extLst>
              </a:tr>
              <a:tr h="199923">
                <a:tc vMerge="1">
                  <a:txBody>
                    <a:bodyPr/>
                    <a:lstStyle/>
                    <a:p>
                      <a:pPr algn="l"/>
                      <a:endParaRPr kumimoji="1" lang="ja-JP" altLang="en-US" sz="1000">
                        <a:latin typeface="+mn-ea"/>
                        <a:ea typeface="+mn-ea"/>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latin typeface="+mn-ea"/>
                          <a:ea typeface="+mn-ea"/>
                        </a:rPr>
                        <a:t>③体臭、口臭がある。</a:t>
                      </a: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latin typeface="+mn-ea"/>
                        <a:ea typeface="+mn-ea"/>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999478"/>
                  </a:ext>
                </a:extLst>
              </a:tr>
            </a:tbl>
          </a:graphicData>
        </a:graphic>
      </p:graphicFrame>
      <p:sp>
        <p:nvSpPr>
          <p:cNvPr id="5" name="正方形/長方形 4">
            <a:extLst>
              <a:ext uri="{FF2B5EF4-FFF2-40B4-BE49-F238E27FC236}">
                <a16:creationId xmlns:a16="http://schemas.microsoft.com/office/drawing/2014/main" id="{E4831D78-4EE6-4A46-A14A-F19A9E60D9B0}"/>
              </a:ext>
            </a:extLst>
          </p:cNvPr>
          <p:cNvSpPr/>
          <p:nvPr/>
        </p:nvSpPr>
        <p:spPr>
          <a:xfrm>
            <a:off x="163549" y="292676"/>
            <a:ext cx="5760000" cy="348813"/>
          </a:xfrm>
          <a:prstGeom prst="rect">
            <a:avLst/>
          </a:prstGeom>
        </p:spPr>
        <p:txBody>
          <a:bodyPr wrap="square">
            <a:spAutoFit/>
          </a:bodyPr>
          <a:lstStyle/>
          <a:p>
            <a:pPr lvl="0">
              <a:lnSpc>
                <a:spcPts val="2000"/>
              </a:lnSpc>
            </a:pPr>
            <a:r>
              <a:rPr lang="ja-JP" altLang="en-US" sz="14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⑤実習前のセルフチェック</a:t>
            </a:r>
            <a:endParaRPr lang="en-US" altLang="ja-JP"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AC334204-A873-4953-A756-01122C031060}"/>
              </a:ext>
            </a:extLst>
          </p:cNvPr>
          <p:cNvSpPr/>
          <p:nvPr/>
        </p:nvSpPr>
        <p:spPr>
          <a:xfrm>
            <a:off x="431797" y="6921499"/>
            <a:ext cx="2808000" cy="13490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4" name="直線矢印コネクタ 3">
            <a:extLst>
              <a:ext uri="{FF2B5EF4-FFF2-40B4-BE49-F238E27FC236}">
                <a16:creationId xmlns:a16="http://schemas.microsoft.com/office/drawing/2014/main" id="{C546A228-A70F-49F5-8BFB-D4C14ADC1236}"/>
              </a:ext>
            </a:extLst>
          </p:cNvPr>
          <p:cNvCxnSpPr/>
          <p:nvPr/>
        </p:nvCxnSpPr>
        <p:spPr>
          <a:xfrm>
            <a:off x="1536700" y="6249400"/>
            <a:ext cx="0" cy="7200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 name="正方形/長方形 7">
            <a:extLst>
              <a:ext uri="{FF2B5EF4-FFF2-40B4-BE49-F238E27FC236}">
                <a16:creationId xmlns:a16="http://schemas.microsoft.com/office/drawing/2014/main" id="{962AE6C7-9041-4DE7-A51A-F4AF50ED78A6}"/>
              </a:ext>
            </a:extLst>
          </p:cNvPr>
          <p:cNvSpPr/>
          <p:nvPr/>
        </p:nvSpPr>
        <p:spPr>
          <a:xfrm>
            <a:off x="431798" y="6423379"/>
            <a:ext cx="2808000" cy="400110"/>
          </a:xfrm>
          <a:prstGeom prst="rect">
            <a:avLst/>
          </a:prstGeom>
        </p:spPr>
        <p:style>
          <a:lnRef idx="2">
            <a:schemeClr val="accent1"/>
          </a:lnRef>
          <a:fillRef idx="1">
            <a:schemeClr val="lt1"/>
          </a:fillRef>
          <a:effectRef idx="0">
            <a:schemeClr val="accent1"/>
          </a:effectRef>
          <a:fontRef idx="minor">
            <a:schemeClr val="dk1"/>
          </a:fontRef>
        </p:style>
        <p:txBody>
          <a:bodyPr wrap="square">
            <a:noAutofit/>
          </a:bodyPr>
          <a:lstStyle/>
          <a:p>
            <a:r>
              <a:rPr kumimoji="1" lang="ja-JP" altLang="en-US" sz="1000" dirty="0">
                <a:latin typeface="メイリオ" panose="020B0604030504040204" pitchFamily="50" charset="-128"/>
                <a:ea typeface="メイリオ" panose="020B0604030504040204" pitchFamily="50" charset="-128"/>
              </a:rPr>
              <a:t>②③の場合、以下に当てはまるものすべてに〇をつける。</a:t>
            </a:r>
          </a:p>
        </p:txBody>
      </p:sp>
      <p:sp>
        <p:nvSpPr>
          <p:cNvPr id="9" name="正方形/長方形 8">
            <a:extLst>
              <a:ext uri="{FF2B5EF4-FFF2-40B4-BE49-F238E27FC236}">
                <a16:creationId xmlns:a16="http://schemas.microsoft.com/office/drawing/2014/main" id="{30A75123-D9CE-477C-919D-7E2D8B94436C}"/>
              </a:ext>
            </a:extLst>
          </p:cNvPr>
          <p:cNvSpPr/>
          <p:nvPr/>
        </p:nvSpPr>
        <p:spPr>
          <a:xfrm>
            <a:off x="426245" y="6956700"/>
            <a:ext cx="3002755" cy="1349087"/>
          </a:xfrm>
          <a:prstGeom prst="rect">
            <a:avLst/>
          </a:prstGeom>
        </p:spPr>
        <p:txBody>
          <a:bodyPr wrap="square">
            <a:spAutoFit/>
          </a:bodyPr>
          <a:lstStyle/>
          <a:p>
            <a:pPr>
              <a:lnSpc>
                <a:spcPts val="1400"/>
              </a:lnSpc>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　服装が、季節や場にあっていない。</a:t>
            </a:r>
            <a:endParaRPr kumimoji="1" lang="en-US" altLang="ja-JP" sz="1000" dirty="0">
              <a:latin typeface="メイリオ" panose="020B0604030504040204" pitchFamily="50" charset="-128"/>
              <a:ea typeface="メイリオ" panose="020B0604030504040204" pitchFamily="50" charset="-128"/>
            </a:endParaRPr>
          </a:p>
          <a:p>
            <a:pPr>
              <a:lnSpc>
                <a:spcPts val="1400"/>
              </a:lnSpc>
            </a:pPr>
            <a:r>
              <a:rPr kumimoji="1" lang="en-US" altLang="ja-JP" sz="1000" dirty="0">
                <a:latin typeface="メイリオ" panose="020B0604030504040204" pitchFamily="50" charset="-128"/>
                <a:ea typeface="メイリオ" panose="020B0604030504040204" pitchFamily="50" charset="-128"/>
              </a:rPr>
              <a:t>B</a:t>
            </a:r>
            <a:r>
              <a:rPr kumimoji="1" lang="ja-JP" altLang="en-US" sz="1000" dirty="0">
                <a:latin typeface="メイリオ" panose="020B0604030504040204" pitchFamily="50" charset="-128"/>
                <a:ea typeface="メイリオ" panose="020B0604030504040204" pitchFamily="50" charset="-128"/>
              </a:rPr>
              <a:t>　シャツの裾が出ていたり、袖口のボタンが</a:t>
            </a:r>
            <a:endParaRPr kumimoji="1" lang="en-US" altLang="ja-JP" sz="1000" dirty="0">
              <a:latin typeface="メイリオ" panose="020B0604030504040204" pitchFamily="50" charset="-128"/>
              <a:ea typeface="メイリオ" panose="020B0604030504040204" pitchFamily="50" charset="-128"/>
            </a:endParaRPr>
          </a:p>
          <a:p>
            <a:pPr>
              <a:lnSpc>
                <a:spcPts val="1400"/>
              </a:lnSpc>
            </a:pPr>
            <a:r>
              <a:rPr kumimoji="1" lang="en-US" altLang="ja-JP"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はずれているなど、服装が乱れている。</a:t>
            </a:r>
            <a:endParaRPr kumimoji="1" lang="en-US" altLang="ja-JP" sz="1000" dirty="0">
              <a:latin typeface="メイリオ" panose="020B0604030504040204" pitchFamily="50" charset="-128"/>
              <a:ea typeface="メイリオ" panose="020B0604030504040204" pitchFamily="50" charset="-128"/>
            </a:endParaRPr>
          </a:p>
          <a:p>
            <a:pPr>
              <a:lnSpc>
                <a:spcPts val="1400"/>
              </a:lnSpc>
            </a:pPr>
            <a:r>
              <a:rPr kumimoji="1" lang="en-US" altLang="ja-JP" sz="1000" dirty="0">
                <a:latin typeface="メイリオ" panose="020B0604030504040204" pitchFamily="50" charset="-128"/>
                <a:ea typeface="メイリオ" panose="020B0604030504040204" pitchFamily="50" charset="-128"/>
              </a:rPr>
              <a:t>C</a:t>
            </a:r>
            <a:r>
              <a:rPr kumimoji="1" lang="ja-JP" altLang="en-US" sz="1000" dirty="0">
                <a:latin typeface="メイリオ" panose="020B0604030504040204" pitchFamily="50" charset="-128"/>
                <a:ea typeface="メイリオ" panose="020B0604030504040204" pitchFamily="50" charset="-128"/>
              </a:rPr>
              <a:t>　髪、つめ、ひげが整えられていない。</a:t>
            </a:r>
          </a:p>
          <a:p>
            <a:pPr>
              <a:lnSpc>
                <a:spcPts val="1400"/>
              </a:lnSpc>
            </a:pPr>
            <a:r>
              <a:rPr kumimoji="1" lang="en-US" altLang="ja-JP" sz="1000" dirty="0">
                <a:latin typeface="メイリオ" panose="020B0604030504040204" pitchFamily="50" charset="-128"/>
                <a:ea typeface="メイリオ" panose="020B0604030504040204" pitchFamily="50" charset="-128"/>
              </a:rPr>
              <a:t>D</a:t>
            </a:r>
            <a:r>
              <a:rPr kumimoji="1" lang="ja-JP" altLang="en-US" sz="1000" dirty="0">
                <a:latin typeface="メイリオ" panose="020B0604030504040204" pitchFamily="50" charset="-128"/>
                <a:ea typeface="メイリオ" panose="020B0604030504040204" pitchFamily="50" charset="-128"/>
              </a:rPr>
              <a:t>　化粧や髪形が場に合っていない。</a:t>
            </a:r>
            <a:endParaRPr kumimoji="1" lang="en-US" altLang="ja-JP" sz="1000" dirty="0">
              <a:latin typeface="メイリオ" panose="020B0604030504040204" pitchFamily="50" charset="-128"/>
              <a:ea typeface="メイリオ" panose="020B0604030504040204" pitchFamily="50" charset="-128"/>
            </a:endParaRPr>
          </a:p>
          <a:p>
            <a:pPr>
              <a:lnSpc>
                <a:spcPts val="1400"/>
              </a:lnSpc>
            </a:pPr>
            <a:r>
              <a:rPr kumimoji="1" lang="en-US" altLang="ja-JP" sz="1000" dirty="0">
                <a:latin typeface="メイリオ" panose="020B0604030504040204" pitchFamily="50" charset="-128"/>
                <a:ea typeface="メイリオ" panose="020B0604030504040204" pitchFamily="50" charset="-128"/>
              </a:rPr>
              <a:t>E</a:t>
            </a:r>
            <a:r>
              <a:rPr kumimoji="1" lang="ja-JP" altLang="en-US" sz="1000" dirty="0">
                <a:latin typeface="メイリオ" panose="020B0604030504040204" pitchFamily="50" charset="-128"/>
                <a:ea typeface="メイリオ" panose="020B0604030504040204" pitchFamily="50" charset="-128"/>
              </a:rPr>
              <a:t>　入浴、洗顔、歯みがきが不十分。</a:t>
            </a:r>
          </a:p>
          <a:p>
            <a:pPr>
              <a:lnSpc>
                <a:spcPts val="1400"/>
              </a:lnSpc>
            </a:pPr>
            <a:r>
              <a:rPr kumimoji="1" lang="en-US" altLang="ja-JP" sz="1000" dirty="0">
                <a:latin typeface="メイリオ" panose="020B0604030504040204" pitchFamily="50" charset="-128"/>
                <a:ea typeface="メイリオ" panose="020B0604030504040204" pitchFamily="50" charset="-128"/>
              </a:rPr>
              <a:t>F</a:t>
            </a:r>
            <a:r>
              <a:rPr kumimoji="1" lang="ja-JP" altLang="en-US" sz="1000" dirty="0">
                <a:latin typeface="メイリオ" panose="020B0604030504040204" pitchFamily="50" charset="-128"/>
                <a:ea typeface="メイリオ" panose="020B0604030504040204" pitchFamily="50" charset="-128"/>
              </a:rPr>
              <a:t>　その他（　　　　　　　　　　　）</a:t>
            </a:r>
          </a:p>
        </p:txBody>
      </p:sp>
    </p:spTree>
    <p:extLst>
      <p:ext uri="{BB962C8B-B14F-4D97-AF65-F5344CB8AC3E}">
        <p14:creationId xmlns:p14="http://schemas.microsoft.com/office/powerpoint/2010/main" val="3893486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6487D4F-0AE6-478A-9E85-1A38910A6ADB}"/>
              </a:ext>
            </a:extLst>
          </p:cNvPr>
          <p:cNvSpPr/>
          <p:nvPr/>
        </p:nvSpPr>
        <p:spPr>
          <a:xfrm>
            <a:off x="491596" y="616536"/>
            <a:ext cx="5698624" cy="595035"/>
          </a:xfrm>
          <a:prstGeom prst="rect">
            <a:avLst/>
          </a:prstGeom>
        </p:spPr>
        <p:txBody>
          <a:bodyPr wrap="square">
            <a:spAutoFit/>
          </a:bodyPr>
          <a:lstStyle/>
          <a:p>
            <a:pPr>
              <a:lnSpc>
                <a:spcPts val="2000"/>
              </a:lnSpc>
            </a:pPr>
            <a:r>
              <a:rPr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職場実習ってどうやって決めるの？</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これまでの自己分析を参考にし「自分にとって何が大切か」ふり返ってみよう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6">
            <a:extLst>
              <a:ext uri="{FF2B5EF4-FFF2-40B4-BE49-F238E27FC236}">
                <a16:creationId xmlns:a16="http://schemas.microsoft.com/office/drawing/2014/main" id="{83A4EF88-4BB9-4DCD-ADA5-84B49AFB4B69}"/>
              </a:ext>
            </a:extLst>
          </p:cNvPr>
          <p:cNvSpPr/>
          <p:nvPr/>
        </p:nvSpPr>
        <p:spPr>
          <a:xfrm>
            <a:off x="562388" y="2885172"/>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職場へ自力</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で通える</a:t>
            </a:r>
          </a:p>
        </p:txBody>
      </p:sp>
      <p:sp>
        <p:nvSpPr>
          <p:cNvPr id="5" name="角丸四角形 11">
            <a:extLst>
              <a:ext uri="{FF2B5EF4-FFF2-40B4-BE49-F238E27FC236}">
                <a16:creationId xmlns:a16="http://schemas.microsoft.com/office/drawing/2014/main" id="{44D103A7-857F-4736-ACFF-8FBE0D88FEAC}"/>
              </a:ext>
            </a:extLst>
          </p:cNvPr>
          <p:cNvSpPr/>
          <p:nvPr/>
        </p:nvSpPr>
        <p:spPr>
          <a:xfrm>
            <a:off x="565328" y="2237100"/>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やってみたい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できそうだ</a:t>
            </a:r>
          </a:p>
        </p:txBody>
      </p:sp>
      <p:sp>
        <p:nvSpPr>
          <p:cNvPr id="6" name="角丸四角形 12">
            <a:extLst>
              <a:ext uri="{FF2B5EF4-FFF2-40B4-BE49-F238E27FC236}">
                <a16:creationId xmlns:a16="http://schemas.microsoft.com/office/drawing/2014/main" id="{F8EAC08B-D006-4C9A-AE69-AE97B714279C}"/>
              </a:ext>
            </a:extLst>
          </p:cNvPr>
          <p:cNvSpPr/>
          <p:nvPr/>
        </p:nvSpPr>
        <p:spPr>
          <a:xfrm>
            <a:off x="570800" y="3533244"/>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職場の</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雰囲気が良さそう</a:t>
            </a:r>
          </a:p>
        </p:txBody>
      </p:sp>
      <p:sp>
        <p:nvSpPr>
          <p:cNvPr id="7" name="角丸四角形 13">
            <a:extLst>
              <a:ext uri="{FF2B5EF4-FFF2-40B4-BE49-F238E27FC236}">
                <a16:creationId xmlns:a16="http://schemas.microsoft.com/office/drawing/2014/main" id="{DBA67118-08DC-41D0-861E-3C948089C213}"/>
              </a:ext>
            </a:extLst>
          </p:cNvPr>
          <p:cNvSpPr/>
          <p:nvPr/>
        </p:nvSpPr>
        <p:spPr>
          <a:xfrm>
            <a:off x="573076" y="1599128"/>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仕事内容に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興味がある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C9D0F329-D4F9-49FE-A4E2-8177B00EBF23}"/>
              </a:ext>
            </a:extLst>
          </p:cNvPr>
          <p:cNvSpPr/>
          <p:nvPr/>
        </p:nvSpPr>
        <p:spPr>
          <a:xfrm>
            <a:off x="2564904" y="1228988"/>
            <a:ext cx="1980000" cy="330860"/>
          </a:xfrm>
          <a:prstGeom prst="rect">
            <a:avLst/>
          </a:prstGeom>
        </p:spPr>
        <p:txBody>
          <a:bodyPr wrap="square">
            <a:spAutoFit/>
          </a:bodyPr>
          <a:lstStyle/>
          <a:p>
            <a:pPr>
              <a:lnSpc>
                <a:spcPts val="2000"/>
              </a:lnSpc>
            </a:pPr>
            <a:r>
              <a:rPr lang="ja-JP" altLang="en-US" sz="1200"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② ジャンルで考える。　　 　</a:t>
            </a:r>
            <a:endParaRPr lang="en-US" altLang="ja-JP" sz="1200"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15">
            <a:extLst>
              <a:ext uri="{FF2B5EF4-FFF2-40B4-BE49-F238E27FC236}">
                <a16:creationId xmlns:a16="http://schemas.microsoft.com/office/drawing/2014/main" id="{B3DDF9C9-14B4-4F8D-9C0D-628648C68BBC}"/>
              </a:ext>
            </a:extLst>
          </p:cNvPr>
          <p:cNvSpPr/>
          <p:nvPr/>
        </p:nvSpPr>
        <p:spPr>
          <a:xfrm>
            <a:off x="2636912" y="3533244"/>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マニュアルが</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ある仕事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16">
            <a:extLst>
              <a:ext uri="{FF2B5EF4-FFF2-40B4-BE49-F238E27FC236}">
                <a16:creationId xmlns:a16="http://schemas.microsoft.com/office/drawing/2014/main" id="{5C3592C3-AB13-4265-A1DD-E161A005EAF3}"/>
              </a:ext>
            </a:extLst>
          </p:cNvPr>
          <p:cNvSpPr/>
          <p:nvPr/>
        </p:nvSpPr>
        <p:spPr>
          <a:xfrm>
            <a:off x="2636912" y="2885172"/>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人に関わる仕事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7">
            <a:extLst>
              <a:ext uri="{FF2B5EF4-FFF2-40B4-BE49-F238E27FC236}">
                <a16:creationId xmlns:a16="http://schemas.microsoft.com/office/drawing/2014/main" id="{31BF81B9-A954-487D-B5B1-B79EB8DC8AB9}"/>
              </a:ext>
            </a:extLst>
          </p:cNvPr>
          <p:cNvSpPr/>
          <p:nvPr/>
        </p:nvSpPr>
        <p:spPr>
          <a:xfrm>
            <a:off x="2636912" y="2237100"/>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手先を使う仕事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8">
            <a:extLst>
              <a:ext uri="{FF2B5EF4-FFF2-40B4-BE49-F238E27FC236}">
                <a16:creationId xmlns:a16="http://schemas.microsoft.com/office/drawing/2014/main" id="{27B0C644-E05C-4665-A4BC-E27E5AD91D8C}"/>
              </a:ext>
            </a:extLst>
          </p:cNvPr>
          <p:cNvSpPr/>
          <p:nvPr/>
        </p:nvSpPr>
        <p:spPr>
          <a:xfrm>
            <a:off x="2636912" y="1589028"/>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からだを使う仕事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2CD02FD3-9EDC-4A33-8C30-F52780D330A0}"/>
              </a:ext>
            </a:extLst>
          </p:cNvPr>
          <p:cNvSpPr txBox="1"/>
          <p:nvPr/>
        </p:nvSpPr>
        <p:spPr>
          <a:xfrm>
            <a:off x="999104" y="4501531"/>
            <a:ext cx="4680240" cy="307778"/>
          </a:xfrm>
          <a:prstGeom prst="rect">
            <a:avLst/>
          </a:prstGeom>
          <a:noFill/>
          <a:ln w="19050">
            <a:noFill/>
            <a:prstDash val="sysDot"/>
          </a:ln>
        </p:spPr>
        <p:txBody>
          <a:bodyPr wrap="square" rtlCol="0" anchor="ctr">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ポイントは「自分で選ぶ」こと。</a:t>
            </a:r>
          </a:p>
        </p:txBody>
      </p:sp>
      <p:sp>
        <p:nvSpPr>
          <p:cNvPr id="14" name="正方形/長方形 13">
            <a:extLst>
              <a:ext uri="{FF2B5EF4-FFF2-40B4-BE49-F238E27FC236}">
                <a16:creationId xmlns:a16="http://schemas.microsoft.com/office/drawing/2014/main" id="{633EB4E1-CB6F-4A7E-BADF-63C26C815D49}"/>
              </a:ext>
            </a:extLst>
          </p:cNvPr>
          <p:cNvSpPr/>
          <p:nvPr/>
        </p:nvSpPr>
        <p:spPr>
          <a:xfrm>
            <a:off x="491596" y="1228988"/>
            <a:ext cx="1980000" cy="330860"/>
          </a:xfrm>
          <a:prstGeom prst="rect">
            <a:avLst/>
          </a:prstGeom>
        </p:spPr>
        <p:txBody>
          <a:bodyPr wrap="square">
            <a:spAutoFit/>
          </a:bodyPr>
          <a:lstStyle/>
          <a:p>
            <a:pPr>
              <a:lnSpc>
                <a:spcPts val="2000"/>
              </a:lnSpc>
            </a:pPr>
            <a:r>
              <a:rPr lang="ja-JP" altLang="en-US" sz="12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①きっかけは何でも良い。　　 　 </a:t>
            </a:r>
            <a:endParaRPr lang="en-US" altLang="ja-JP" sz="12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a:extLst>
              <a:ext uri="{FF2B5EF4-FFF2-40B4-BE49-F238E27FC236}">
                <a16:creationId xmlns:a16="http://schemas.microsoft.com/office/drawing/2014/main" id="{2BBDE36D-3CD7-4686-9F75-AEAF16A454CD}"/>
              </a:ext>
            </a:extLst>
          </p:cNvPr>
          <p:cNvSpPr/>
          <p:nvPr/>
        </p:nvSpPr>
        <p:spPr>
          <a:xfrm>
            <a:off x="504056" y="5025333"/>
            <a:ext cx="4221088" cy="353943"/>
          </a:xfrm>
          <a:prstGeom prst="rect">
            <a:avLst/>
          </a:prstGeom>
        </p:spPr>
        <p:txBody>
          <a:bodyPr wrap="square">
            <a:spAutoFit/>
          </a:bodyPr>
          <a:lstStyle/>
          <a:p>
            <a:pPr>
              <a:lnSpc>
                <a:spcPts val="2000"/>
              </a:lnSpc>
            </a:pPr>
            <a:r>
              <a:rPr lang="en-US" altLang="ja-JP"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「自分で選ぶ」って？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9C3CF861-E107-46D7-97C5-7A76815F1D97}"/>
              </a:ext>
            </a:extLst>
          </p:cNvPr>
          <p:cNvSpPr/>
          <p:nvPr/>
        </p:nvSpPr>
        <p:spPr>
          <a:xfrm>
            <a:off x="548680" y="5385373"/>
            <a:ext cx="4536504" cy="1887696"/>
          </a:xfrm>
          <a:prstGeom prst="rect">
            <a:avLst/>
          </a:prstGeom>
        </p:spPr>
        <p:txBody>
          <a:bodyPr wrap="square">
            <a:spAutoFit/>
          </a:bodyPr>
          <a:lstStyle/>
          <a:p>
            <a:pPr>
              <a:lnSpc>
                <a:spcPts val="2000"/>
              </a:lnSpc>
            </a:pPr>
            <a:r>
              <a:rPr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①自分を知ろう。</a:t>
            </a:r>
            <a:endParaRPr lang="en-US" altLang="ja-JP"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自分の特性って何かな。</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自分の思考はどんなだろう。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寝るのも食べるのも忘れるほど好きなことって何だろう。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何ができて何ができないのか。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得意なこと、特技は？と聞かれたら何と答えよう。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苦手なことは何だろう。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24">
            <a:extLst>
              <a:ext uri="{FF2B5EF4-FFF2-40B4-BE49-F238E27FC236}">
                <a16:creationId xmlns:a16="http://schemas.microsoft.com/office/drawing/2014/main" id="{22817327-74D4-4D1A-BD2B-164652D22C9C}"/>
              </a:ext>
            </a:extLst>
          </p:cNvPr>
          <p:cNvSpPr/>
          <p:nvPr/>
        </p:nvSpPr>
        <p:spPr>
          <a:xfrm>
            <a:off x="5137532" y="5673565"/>
            <a:ext cx="864000" cy="1440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授業で、学校で、</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普段の生活の中で</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考えてみよう。</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a:extLst>
              <a:ext uri="{FF2B5EF4-FFF2-40B4-BE49-F238E27FC236}">
                <a16:creationId xmlns:a16="http://schemas.microsoft.com/office/drawing/2014/main" id="{A23CCA51-4D1B-4135-95BC-792DB12939DD}"/>
              </a:ext>
            </a:extLst>
          </p:cNvPr>
          <p:cNvSpPr/>
          <p:nvPr/>
        </p:nvSpPr>
        <p:spPr>
          <a:xfrm>
            <a:off x="620688" y="7329589"/>
            <a:ext cx="4536504" cy="1887696"/>
          </a:xfrm>
          <a:prstGeom prst="rect">
            <a:avLst/>
          </a:prstGeom>
        </p:spPr>
        <p:txBody>
          <a:bodyPr wrap="square">
            <a:spAutoFit/>
          </a:bodyPr>
          <a:lstStyle/>
          <a:p>
            <a:pPr>
              <a:lnSpc>
                <a:spcPts val="2000"/>
              </a:lnSpc>
            </a:pPr>
            <a:r>
              <a:rPr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②自分を生かそう。</a:t>
            </a:r>
            <a:endParaRPr lang="en-US" altLang="ja-JP"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自分の特性を生かせるか。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自分の思考を生かせるか。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好きなことを生かせるか。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できることとできないことを生かせるか。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得意なこと、特技を生かせるか。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苦手なことを生かせるか。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26">
            <a:extLst>
              <a:ext uri="{FF2B5EF4-FFF2-40B4-BE49-F238E27FC236}">
                <a16:creationId xmlns:a16="http://schemas.microsoft.com/office/drawing/2014/main" id="{5B7B772D-AFD9-43AF-9CF9-C4F63BA61891}"/>
              </a:ext>
            </a:extLst>
          </p:cNvPr>
          <p:cNvSpPr/>
          <p:nvPr/>
        </p:nvSpPr>
        <p:spPr>
          <a:xfrm>
            <a:off x="836744" y="7689789"/>
            <a:ext cx="864064" cy="144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何をしたら</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どんなふうに</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行動したら</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66E781E0-EBC5-436A-8E05-16DA8C5A0F09}"/>
              </a:ext>
            </a:extLst>
          </p:cNvPr>
          <p:cNvSpPr txBox="1"/>
          <p:nvPr/>
        </p:nvSpPr>
        <p:spPr>
          <a:xfrm>
            <a:off x="5085184" y="8606569"/>
            <a:ext cx="1368152"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自分に合った選択は何かな。</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19">
            <a:extLst>
              <a:ext uri="{FF2B5EF4-FFF2-40B4-BE49-F238E27FC236}">
                <a16:creationId xmlns:a16="http://schemas.microsoft.com/office/drawing/2014/main" id="{1A5A8052-7D2F-4333-8FF9-3198978BED8D}"/>
              </a:ext>
            </a:extLst>
          </p:cNvPr>
          <p:cNvSpPr/>
          <p:nvPr/>
        </p:nvSpPr>
        <p:spPr>
          <a:xfrm>
            <a:off x="4735285" y="2885172"/>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これだけは避けたい</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（特性上、ムリ！）</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3">
            <a:extLst>
              <a:ext uri="{FF2B5EF4-FFF2-40B4-BE49-F238E27FC236}">
                <a16:creationId xmlns:a16="http://schemas.microsoft.com/office/drawing/2014/main" id="{C8DAC904-E5FF-45F7-A70A-AA7827CBAF0A}"/>
              </a:ext>
            </a:extLst>
          </p:cNvPr>
          <p:cNvSpPr/>
          <p:nvPr/>
        </p:nvSpPr>
        <p:spPr>
          <a:xfrm>
            <a:off x="4738225" y="2237100"/>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ここまでなら</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大丈夫</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（自分の許容範囲）</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8">
            <a:extLst>
              <a:ext uri="{FF2B5EF4-FFF2-40B4-BE49-F238E27FC236}">
                <a16:creationId xmlns:a16="http://schemas.microsoft.com/office/drawing/2014/main" id="{CB2E235B-65BC-4A10-B90C-D598E1B317D1}"/>
              </a:ext>
            </a:extLst>
          </p:cNvPr>
          <p:cNvSpPr/>
          <p:nvPr/>
        </p:nvSpPr>
        <p:spPr>
          <a:xfrm>
            <a:off x="4743697" y="3533244"/>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消去法だって</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OK</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9">
            <a:extLst>
              <a:ext uri="{FF2B5EF4-FFF2-40B4-BE49-F238E27FC236}">
                <a16:creationId xmlns:a16="http://schemas.microsoft.com/office/drawing/2014/main" id="{77DCE5D0-AFB2-434E-9CC7-8CBD3EDD232D}"/>
              </a:ext>
            </a:extLst>
          </p:cNvPr>
          <p:cNvSpPr/>
          <p:nvPr/>
        </p:nvSpPr>
        <p:spPr>
          <a:xfrm>
            <a:off x="4761328" y="1589028"/>
            <a:ext cx="1620000"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これだけは求めたい（自分のこだわり）</a:t>
            </a:r>
          </a:p>
        </p:txBody>
      </p:sp>
      <p:sp>
        <p:nvSpPr>
          <p:cNvPr id="25" name="正方形/長方形 24">
            <a:extLst>
              <a:ext uri="{FF2B5EF4-FFF2-40B4-BE49-F238E27FC236}">
                <a16:creationId xmlns:a16="http://schemas.microsoft.com/office/drawing/2014/main" id="{5A60AF1B-CC0F-4F84-BDA9-DD4E21C06275}"/>
              </a:ext>
            </a:extLst>
          </p:cNvPr>
          <p:cNvSpPr/>
          <p:nvPr/>
        </p:nvSpPr>
        <p:spPr>
          <a:xfrm>
            <a:off x="4689360" y="1228988"/>
            <a:ext cx="1980000" cy="330860"/>
          </a:xfrm>
          <a:prstGeom prst="rect">
            <a:avLst/>
          </a:prstGeom>
        </p:spPr>
        <p:txBody>
          <a:bodyPr wrap="square">
            <a:spAutoFit/>
          </a:bodyPr>
          <a:lstStyle/>
          <a:p>
            <a:pPr>
              <a:lnSpc>
                <a:spcPts val="2000"/>
              </a:lnSpc>
            </a:pPr>
            <a:r>
              <a:rPr lang="ja-JP" altLang="en-US" sz="1200"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③  自分にフォーカス。　　 　</a:t>
            </a:r>
            <a:endParaRPr lang="en-US" altLang="ja-JP" sz="1200"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円形吹き出し 2">
            <a:extLst>
              <a:ext uri="{FF2B5EF4-FFF2-40B4-BE49-F238E27FC236}">
                <a16:creationId xmlns:a16="http://schemas.microsoft.com/office/drawing/2014/main" id="{9A98C379-B29C-4EAC-9B86-9255C06D3EA7}"/>
              </a:ext>
            </a:extLst>
          </p:cNvPr>
          <p:cNvSpPr/>
          <p:nvPr/>
        </p:nvSpPr>
        <p:spPr>
          <a:xfrm>
            <a:off x="4833344" y="8409709"/>
            <a:ext cx="1692000" cy="900000"/>
          </a:xfrm>
          <a:prstGeom prst="wedgeEllipseCallout">
            <a:avLst>
              <a:gd name="adj1" fmla="val -45561"/>
              <a:gd name="adj2" fmla="val -536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67363A7A-8E3C-4953-85A0-CBAE137413FF}"/>
              </a:ext>
            </a:extLst>
          </p:cNvPr>
          <p:cNvSpPr/>
          <p:nvPr/>
        </p:nvSpPr>
        <p:spPr>
          <a:xfrm>
            <a:off x="5461532" y="94952"/>
            <a:ext cx="1080000" cy="10800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実践</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事前準備</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956661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7888AC6-44BC-44C8-B001-08188179E09A}"/>
              </a:ext>
            </a:extLst>
          </p:cNvPr>
          <p:cNvSpPr/>
          <p:nvPr/>
        </p:nvSpPr>
        <p:spPr>
          <a:xfrm>
            <a:off x="504056" y="521377"/>
            <a:ext cx="4017144" cy="348813"/>
          </a:xfrm>
          <a:prstGeom prst="rect">
            <a:avLst/>
          </a:prstGeom>
        </p:spPr>
        <p:txBody>
          <a:bodyPr wrap="square">
            <a:spAutoFit/>
          </a:bodyPr>
          <a:lstStyle/>
          <a:p>
            <a:pPr>
              <a:lnSpc>
                <a:spcPts val="2000"/>
              </a:lnSpc>
            </a:pPr>
            <a:r>
              <a:rPr lang="en-US" altLang="ja-JP" sz="1600" b="1" dirty="0">
                <a:solidFill>
                  <a:schemeClr val="accent2"/>
                </a:solidFill>
                <a:effectLst>
                  <a:glow rad="63500">
                    <a:schemeClr val="bg1">
                      <a:alpha val="70000"/>
                    </a:schemeClr>
                  </a:glow>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600" b="1" dirty="0">
                <a:solidFill>
                  <a:schemeClr val="accent2"/>
                </a:solidFill>
                <a:effectLst>
                  <a:glow rad="63500">
                    <a:schemeClr val="bg1">
                      <a:alpha val="70000"/>
                    </a:schemeClr>
                  </a:glow>
                </a:effectLst>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職場体験実習に参加する流れを知る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a:extLst>
              <a:ext uri="{FF2B5EF4-FFF2-40B4-BE49-F238E27FC236}">
                <a16:creationId xmlns:a16="http://schemas.microsoft.com/office/drawing/2014/main" id="{B7FC9CBA-7D21-495E-B382-0AFDE8231D64}"/>
              </a:ext>
            </a:extLst>
          </p:cNvPr>
          <p:cNvGraphicFramePr>
            <a:graphicFrameLocks noGrp="1"/>
          </p:cNvGraphicFramePr>
          <p:nvPr>
            <p:extLst>
              <p:ext uri="{D42A27DB-BD31-4B8C-83A1-F6EECF244321}">
                <p14:modId xmlns:p14="http://schemas.microsoft.com/office/powerpoint/2010/main" val="3446139319"/>
              </p:ext>
            </p:extLst>
          </p:nvPr>
        </p:nvGraphicFramePr>
        <p:xfrm>
          <a:off x="504056" y="972002"/>
          <a:ext cx="6096318" cy="5357495"/>
        </p:xfrm>
        <a:graphic>
          <a:graphicData uri="http://schemas.openxmlformats.org/drawingml/2006/table">
            <a:tbl>
              <a:tblPr firstRow="1" bandRow="1"/>
              <a:tblGrid>
                <a:gridCol w="6096318">
                  <a:extLst>
                    <a:ext uri="{9D8B030D-6E8A-4147-A177-3AD203B41FA5}">
                      <a16:colId xmlns:a16="http://schemas.microsoft.com/office/drawing/2014/main" val="20000"/>
                    </a:ext>
                  </a:extLst>
                </a:gridCol>
              </a:tblGrid>
              <a:tr h="1043190">
                <a:tc>
                  <a:txBody>
                    <a:bodyPr/>
                    <a:lstStyle/>
                    <a:p>
                      <a:pPr>
                        <a:lnSpc>
                          <a:spcPts val="2000"/>
                        </a:lnSpc>
                      </a:pP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体験希望先を決める。</a:t>
                      </a:r>
                      <a:endParaRPr kumimoji="1" lang="en-US" altLang="ja-JP"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過去の受け入れ先一覧から、自分の希望と受入れ先の条件を照らし合わせます。体験先を選</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んだら、担任の先生に伝えます。係の先生が受け入れ先と詳細を調整して決定します。受け</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入れ先一覧にない企業での体験を希望する場合は、担任の先生に相談してください。</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ts val="2000"/>
                        </a:lnSpc>
                      </a:pPr>
                      <a:endPar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26518">
                <a:tc>
                  <a:txBody>
                    <a:bodyPr/>
                    <a:lstStyle/>
                    <a:p>
                      <a:pPr>
                        <a:lnSpc>
                          <a:spcPts val="2000"/>
                        </a:lnSpc>
                      </a:pP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②実習開始までの準備をする。</a:t>
                      </a: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・受入れ先の、業務内容、理念、歴史、実績などを予習しておきましょう。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・担当者の氏名、連絡先（電話番号や部署、役職名など）を控えておきましょう。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・受入れ先までの、交通経路と所要時間を確認しておきましょう。下見をしておくと安心です。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・受け入れ先からの指示に従って、実習生にふさわしい服装と髪型、身だしなみを整えましょう。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・規則正しい生活リズムで過ごし心身の調子を整えましょう。心配や不安は早めに相談しましょう。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622806">
                <a:tc>
                  <a:txBody>
                    <a:bodyPr/>
                    <a:lstStyle/>
                    <a:p>
                      <a:pPr>
                        <a:lnSpc>
                          <a:spcPts val="2000"/>
                        </a:lnSpc>
                      </a:pP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③実習中は社会の一員として行動する。</a:t>
                      </a:r>
                      <a:endParaRPr kumimoji="1" lang="en-US" altLang="ja-JP"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以下のことに注意して、積極的な姿勢で実習に臨みましょう。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・受け入れ先の就業規則を遵守する（打合せの際に注意点を聞いておくこと）</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・実習中の写真撮影は禁止。また入手した内部の情報や個人情報を漏えいしないこと。</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・時間を厳守する（始業時刻はすぐ作業を始められる準備ができている状態をいいます）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・感謝と誠意の気持ちをもって取り組むこと。</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・遅刻、早退、無断欠勤は慎むこと。</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lnSpc>
                          <a:spcPts val="2000"/>
                        </a:lnSpc>
                        <a:buFont typeface="Arial" panose="020B0604020202020204" pitchFamily="34" charset="0"/>
                        <a:buNone/>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・病気等でやむを得ず欠勤する場合は、必ず</a:t>
                      </a:r>
                      <a:r>
                        <a:rPr kumimoji="1" lang="ja-JP" altLang="en-US" sz="1050" u="sng" dirty="0">
                          <a:latin typeface="メイリオ" panose="020B0604030504040204" pitchFamily="50" charset="-128"/>
                          <a:ea typeface="メイリオ" panose="020B0604030504040204" pitchFamily="50" charset="-128"/>
                          <a:cs typeface="メイリオ" panose="020B0604030504040204" pitchFamily="50" charset="-128"/>
                        </a:rPr>
                        <a:t>始業</a:t>
                      </a:r>
                      <a:r>
                        <a:rPr kumimoji="1" lang="en-US" altLang="ja-JP" sz="1050" u="sng"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u="sng" dirty="0">
                          <a:latin typeface="メイリオ" panose="020B0604030504040204" pitchFamily="50" charset="-128"/>
                          <a:ea typeface="メイリオ" panose="020B0604030504040204" pitchFamily="50" charset="-128"/>
                          <a:cs typeface="メイリオ" panose="020B0604030504040204" pitchFamily="50" charset="-128"/>
                        </a:rPr>
                        <a:t>分前までに</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受け入れ先担当者へ連絡する。</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テキスト ボックス 3">
            <a:extLst>
              <a:ext uri="{FF2B5EF4-FFF2-40B4-BE49-F238E27FC236}">
                <a16:creationId xmlns:a16="http://schemas.microsoft.com/office/drawing/2014/main" id="{136455F5-7AC8-4CD2-B136-DC0654453288}"/>
              </a:ext>
            </a:extLst>
          </p:cNvPr>
          <p:cNvSpPr txBox="1"/>
          <p:nvPr/>
        </p:nvSpPr>
        <p:spPr>
          <a:xfrm>
            <a:off x="504056" y="6834433"/>
            <a:ext cx="5760000" cy="307777"/>
          </a:xfrm>
          <a:prstGeom prst="rect">
            <a:avLst/>
          </a:prstGeom>
          <a:solidFill>
            <a:schemeClr val="bg2">
              <a:lumMod val="50000"/>
            </a:schemeClr>
          </a:solidFill>
        </p:spPr>
        <p:txBody>
          <a:bodyPr wrap="square" rtlCol="0">
            <a:spAutoFit/>
          </a:bodyPr>
          <a:lstStyle/>
          <a:p>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オアシス</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ほうれんそう</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はビジネスマナーの基本</a:t>
            </a:r>
            <a:endParaRPr kumimoji="1" lang="en-US" altLang="ja-JP"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679B623E-4D12-4536-AAFB-A9506433C77B}"/>
              </a:ext>
            </a:extLst>
          </p:cNvPr>
          <p:cNvSpPr txBox="1"/>
          <p:nvPr/>
        </p:nvSpPr>
        <p:spPr>
          <a:xfrm>
            <a:off x="656539" y="7306280"/>
            <a:ext cx="4077072" cy="1015663"/>
          </a:xfrm>
          <a:prstGeom prst="rect">
            <a:avLst/>
          </a:prstGeom>
          <a:noFill/>
        </p:spPr>
        <p:txBody>
          <a:bodyPr wrap="square" rtlCol="0">
            <a:spAutoFit/>
          </a:bodyPr>
          <a:lstStyle/>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はようございます」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明るく・元気に・自分から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りがとうございます」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いつも感謝の気持ちで</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つれいします」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相手や周囲に配慮する</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みません」</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謙虚に誠実に</a:t>
            </a:r>
            <a:endParaRPr kumimoji="1" lang="ja-JP" altLang="en-US" sz="1400" dirty="0"/>
          </a:p>
        </p:txBody>
      </p:sp>
      <p:sp>
        <p:nvSpPr>
          <p:cNvPr id="6" name="テキスト ボックス 5">
            <a:extLst>
              <a:ext uri="{FF2B5EF4-FFF2-40B4-BE49-F238E27FC236}">
                <a16:creationId xmlns:a16="http://schemas.microsoft.com/office/drawing/2014/main" id="{F5E156E7-65A4-4160-87FF-AA265A8DAFEE}"/>
              </a:ext>
            </a:extLst>
          </p:cNvPr>
          <p:cNvSpPr txBox="1"/>
          <p:nvPr/>
        </p:nvSpPr>
        <p:spPr>
          <a:xfrm>
            <a:off x="781637" y="8486013"/>
            <a:ext cx="5544616" cy="784830"/>
          </a:xfrm>
          <a:prstGeom prst="rect">
            <a:avLst/>
          </a:prstGeom>
          <a:noFill/>
        </p:spPr>
        <p:txBody>
          <a:bodyPr wrap="square" rtlCol="0">
            <a:spAutoFit/>
          </a:bodyPr>
          <a:lstStyle/>
          <a:p>
            <a:pPr>
              <a:lnSpc>
                <a:spcPts val="1800"/>
              </a:lnSpc>
            </a:pP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報</a:t>
            </a:r>
            <a:r>
              <a:rPr lang="ja-JP" altLang="en-US" sz="11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告</a:t>
            </a:r>
            <a:r>
              <a:rPr lang="ja-JP" altLang="en-US" sz="11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指示された仕事が終わったら報告。最初に結論、それから経過説明。</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連</a:t>
            </a:r>
            <a:r>
              <a:rPr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絡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必要事項は速やかに連絡。情報を共有して、ミスやトラブル防止。</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相</a:t>
            </a:r>
            <a:r>
              <a:rPr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談</a:t>
            </a:r>
            <a:r>
              <a:rPr lang="ja-JP" altLang="en-US" sz="105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困ったことが起きたら、すぐ相談。自己判断での行動はトラブルのもと。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楕円 6">
            <a:extLst>
              <a:ext uri="{FF2B5EF4-FFF2-40B4-BE49-F238E27FC236}">
                <a16:creationId xmlns:a16="http://schemas.microsoft.com/office/drawing/2014/main" id="{EE6D47F9-A2EF-47D4-9310-F5EDF7273A51}"/>
              </a:ext>
            </a:extLst>
          </p:cNvPr>
          <p:cNvSpPr/>
          <p:nvPr/>
        </p:nvSpPr>
        <p:spPr>
          <a:xfrm>
            <a:off x="5461532" y="94952"/>
            <a:ext cx="1080000" cy="10800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実践</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事前準備</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２</a:t>
            </a:r>
          </a:p>
        </p:txBody>
      </p:sp>
    </p:spTree>
    <p:extLst>
      <p:ext uri="{BB962C8B-B14F-4D97-AF65-F5344CB8AC3E}">
        <p14:creationId xmlns:p14="http://schemas.microsoft.com/office/powerpoint/2010/main" val="600309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402AA163-3FA7-4F43-B5CD-A51DAAEAB1B3}"/>
              </a:ext>
            </a:extLst>
          </p:cNvPr>
          <p:cNvSpPr/>
          <p:nvPr/>
        </p:nvSpPr>
        <p:spPr>
          <a:xfrm>
            <a:off x="653507" y="1510325"/>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打合せの日時決め</a:t>
            </a:r>
          </a:p>
        </p:txBody>
      </p:sp>
      <p:sp>
        <p:nvSpPr>
          <p:cNvPr id="3" name="角丸四角形 2">
            <a:extLst>
              <a:ext uri="{FF2B5EF4-FFF2-40B4-BE49-F238E27FC236}">
                <a16:creationId xmlns:a16="http://schemas.microsoft.com/office/drawing/2014/main" id="{A2CF7002-B153-4B4A-B2D6-1F8C1A82C4FA}"/>
              </a:ext>
            </a:extLst>
          </p:cNvPr>
          <p:cNvSpPr/>
          <p:nvPr/>
        </p:nvSpPr>
        <p:spPr>
          <a:xfrm>
            <a:off x="656447" y="862253"/>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受入れのお願い</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a:extLst>
              <a:ext uri="{FF2B5EF4-FFF2-40B4-BE49-F238E27FC236}">
                <a16:creationId xmlns:a16="http://schemas.microsoft.com/office/drawing/2014/main" id="{4CA60EAE-0826-4382-ADFA-FFBA46D8E5F2}"/>
              </a:ext>
            </a:extLst>
          </p:cNvPr>
          <p:cNvSpPr/>
          <p:nvPr/>
        </p:nvSpPr>
        <p:spPr>
          <a:xfrm>
            <a:off x="661919" y="2158397"/>
            <a:ext cx="1611588" cy="540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事前打合せ</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AAFC6AA5-8766-4020-B868-D32772852490}"/>
              </a:ext>
            </a:extLst>
          </p:cNvPr>
          <p:cNvSpPr txBox="1"/>
          <p:nvPr/>
        </p:nvSpPr>
        <p:spPr>
          <a:xfrm>
            <a:off x="2593477" y="940919"/>
            <a:ext cx="3639524" cy="415498"/>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学校から企業・事業所へ、企業見学・</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職場体験実習受入れお願いの通知を送ります。</a:t>
            </a:r>
          </a:p>
        </p:txBody>
      </p:sp>
      <p:sp>
        <p:nvSpPr>
          <p:cNvPr id="6" name="テキスト ボックス 5">
            <a:extLst>
              <a:ext uri="{FF2B5EF4-FFF2-40B4-BE49-F238E27FC236}">
                <a16:creationId xmlns:a16="http://schemas.microsoft.com/office/drawing/2014/main" id="{AAB5E907-28C3-485E-AA8F-D49E8CFC9937}"/>
              </a:ext>
            </a:extLst>
          </p:cNvPr>
          <p:cNvSpPr txBox="1"/>
          <p:nvPr/>
        </p:nvSpPr>
        <p:spPr>
          <a:xfrm>
            <a:off x="2528655" y="1473244"/>
            <a:ext cx="3672408" cy="577081"/>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先方へ電話をかけて、事前打合せの日時を決めます。電話のかけかた、言葉遣い、話の進め方などを練習しておきましょう。</a:t>
            </a:r>
          </a:p>
        </p:txBody>
      </p:sp>
      <p:sp>
        <p:nvSpPr>
          <p:cNvPr id="7" name="テキスト ボックス 6">
            <a:extLst>
              <a:ext uri="{FF2B5EF4-FFF2-40B4-BE49-F238E27FC236}">
                <a16:creationId xmlns:a16="http://schemas.microsoft.com/office/drawing/2014/main" id="{0B45881C-7E05-4886-A22D-44BF1EBF6814}"/>
              </a:ext>
            </a:extLst>
          </p:cNvPr>
          <p:cNvSpPr txBox="1"/>
          <p:nvPr/>
        </p:nvSpPr>
        <p:spPr>
          <a:xfrm>
            <a:off x="2528655" y="2139856"/>
            <a:ext cx="3672408" cy="577081"/>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先方へ出向き、当日の詳細を打ち合わせます。わからないことは質問するなど、当日への不安を残さないようにしましょう。打合せ内容は正確に記録しましょう。</a:t>
            </a:r>
          </a:p>
        </p:txBody>
      </p:sp>
      <p:sp>
        <p:nvSpPr>
          <p:cNvPr id="8" name="正方形/長方形 7">
            <a:extLst>
              <a:ext uri="{FF2B5EF4-FFF2-40B4-BE49-F238E27FC236}">
                <a16:creationId xmlns:a16="http://schemas.microsoft.com/office/drawing/2014/main" id="{AA14B1FD-71E4-4ABC-A982-DFE2ECB0F2B5}"/>
              </a:ext>
            </a:extLst>
          </p:cNvPr>
          <p:cNvSpPr/>
          <p:nvPr/>
        </p:nvSpPr>
        <p:spPr>
          <a:xfrm>
            <a:off x="581499" y="430205"/>
            <a:ext cx="5760000" cy="348813"/>
          </a:xfrm>
          <a:prstGeom prst="rect">
            <a:avLst/>
          </a:prstGeom>
        </p:spPr>
        <p:txBody>
          <a:bodyPr wrap="square">
            <a:spAutoFit/>
          </a:bodyPr>
          <a:lstStyle/>
          <a:p>
            <a:pPr lvl="0">
              <a:lnSpc>
                <a:spcPts val="2000"/>
              </a:lnSpc>
            </a:pPr>
            <a:r>
              <a:rPr lang="ja-JP" altLang="en-US" sz="14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④事前打合せ</a:t>
            </a:r>
            <a:endParaRPr lang="en-US" altLang="ja-JP"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a:extLst>
              <a:ext uri="{FF2B5EF4-FFF2-40B4-BE49-F238E27FC236}">
                <a16:creationId xmlns:a16="http://schemas.microsoft.com/office/drawing/2014/main" id="{D396073D-5DB3-4385-AC70-E5074D40B381}"/>
              </a:ext>
            </a:extLst>
          </p:cNvPr>
          <p:cNvGraphicFramePr>
            <a:graphicFrameLocks noGrp="1"/>
          </p:cNvGraphicFramePr>
          <p:nvPr>
            <p:extLst>
              <p:ext uri="{D42A27DB-BD31-4B8C-83A1-F6EECF244321}">
                <p14:modId xmlns:p14="http://schemas.microsoft.com/office/powerpoint/2010/main" val="2619938863"/>
              </p:ext>
            </p:extLst>
          </p:nvPr>
        </p:nvGraphicFramePr>
        <p:xfrm>
          <a:off x="459000" y="3060700"/>
          <a:ext cx="5940000" cy="3456000"/>
        </p:xfrm>
        <a:graphic>
          <a:graphicData uri="http://schemas.openxmlformats.org/drawingml/2006/table">
            <a:tbl>
              <a:tblPr firstRow="1" bandRow="1"/>
              <a:tblGrid>
                <a:gridCol w="5940000">
                  <a:extLst>
                    <a:ext uri="{9D8B030D-6E8A-4147-A177-3AD203B41FA5}">
                      <a16:colId xmlns:a16="http://schemas.microsoft.com/office/drawing/2014/main" val="4036780139"/>
                    </a:ext>
                  </a:extLst>
                </a:gridCol>
              </a:tblGrid>
              <a:tr h="432000">
                <a:tc>
                  <a:txBody>
                    <a:bodyPr/>
                    <a:lstStyle/>
                    <a:p>
                      <a:r>
                        <a:rPr kumimoji="1" lang="ja-JP" altLang="en-US" sz="1050" dirty="0">
                          <a:solidFill>
                            <a:schemeClr val="bg1">
                              <a:lumMod val="50000"/>
                            </a:schemeClr>
                          </a:solidFill>
                          <a:latin typeface="メイリオ" panose="020B0604030504040204" pitchFamily="50" charset="-128"/>
                          <a:ea typeface="メイリオ" panose="020B0604030504040204" pitchFamily="50" charset="-128"/>
                        </a:rPr>
                        <a:t>あなたが見学・体験したい企業は何をつくっている、または何を生み出しているところですか？</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90315363"/>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656187253"/>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27234296"/>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76879521"/>
                  </a:ext>
                </a:extLst>
              </a:tr>
              <a:tr h="432000">
                <a:tc>
                  <a:txBody>
                    <a:bodyPr/>
                    <a:lstStyle/>
                    <a:p>
                      <a:r>
                        <a:rPr kumimoji="1" lang="ja-JP" altLang="en-US" sz="1050" dirty="0">
                          <a:solidFill>
                            <a:schemeClr val="accent1"/>
                          </a:solidFill>
                          <a:latin typeface="メイリオ" panose="020B0604030504040204" pitchFamily="50" charset="-128"/>
                          <a:ea typeface="メイリオ" panose="020B0604030504040204" pitchFamily="50" charset="-128"/>
                        </a:rPr>
                        <a:t>その業界の、他の企業と比較してどんな特徴がありますか？</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85529335"/>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5552968"/>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50603917"/>
                  </a:ext>
                </a:extLst>
              </a:tr>
              <a:tr h="432000">
                <a:tc>
                  <a:txBody>
                    <a:bodyPr/>
                    <a:lstStyle/>
                    <a:p>
                      <a:endParaRPr kumimoji="1" lang="ja-JP" altLang="en-US" sz="1050" dirty="0">
                        <a:solidFill>
                          <a:schemeClr val="accent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05373423"/>
                  </a:ext>
                </a:extLst>
              </a:tr>
            </a:tbl>
          </a:graphicData>
        </a:graphic>
      </p:graphicFrame>
      <p:sp>
        <p:nvSpPr>
          <p:cNvPr id="17" name="正方形/長方形 16">
            <a:extLst>
              <a:ext uri="{FF2B5EF4-FFF2-40B4-BE49-F238E27FC236}">
                <a16:creationId xmlns:a16="http://schemas.microsoft.com/office/drawing/2014/main" id="{1396C9B3-4278-4969-A0E4-08E53CA95275}"/>
              </a:ext>
            </a:extLst>
          </p:cNvPr>
          <p:cNvSpPr/>
          <p:nvPr/>
        </p:nvSpPr>
        <p:spPr>
          <a:xfrm>
            <a:off x="458999" y="7806519"/>
            <a:ext cx="5882499" cy="1714500"/>
          </a:xfrm>
          <a:prstGeom prst="rect">
            <a:avLst/>
          </a:prstGeom>
          <a:noFill/>
          <a:ln w="285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DD89DCB2-DF6D-45AB-B1B1-B7CE703E24EE}"/>
              </a:ext>
            </a:extLst>
          </p:cNvPr>
          <p:cNvSpPr/>
          <p:nvPr/>
        </p:nvSpPr>
        <p:spPr>
          <a:xfrm>
            <a:off x="401702" y="6958770"/>
            <a:ext cx="5997091" cy="838050"/>
          </a:xfrm>
          <a:prstGeom prst="rect">
            <a:avLst/>
          </a:prstGeom>
        </p:spPr>
        <p:txBody>
          <a:bodyPr wrap="square">
            <a:spAutoFit/>
          </a:bodyPr>
          <a:lstStyle/>
          <a:p>
            <a:pPr lvl="0">
              <a:lnSpc>
                <a:spcPts val="2000"/>
              </a:lnSpc>
            </a:pPr>
            <a:r>
              <a:rPr lang="ja-JP" altLang="en-US" sz="1400" b="1" dirty="0">
                <a:solidFill>
                  <a:schemeClr val="accent1"/>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具体的な調べ方</a:t>
            </a:r>
            <a:endParaRPr lang="en-US" altLang="ja-JP" sz="1400" b="1" dirty="0">
              <a:solidFill>
                <a:schemeClr val="accent1"/>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000"/>
              </a:lnSpc>
            </a:pPr>
            <a:r>
              <a:rPr lang="ja-JP" altLang="en-US" sz="1050" dirty="0">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インターネット上で収集できる情報には偏りがあります。求人票、新聞、雑誌など、様々な方法で幅広い知識や情報を得ましょう。</a:t>
            </a:r>
            <a:endParaRPr lang="en-US" altLang="ja-JP" sz="1050" dirty="0">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C762B0B5-9AF2-4085-8AC1-6F2FC8C2895D}"/>
              </a:ext>
            </a:extLst>
          </p:cNvPr>
          <p:cNvSpPr/>
          <p:nvPr/>
        </p:nvSpPr>
        <p:spPr>
          <a:xfrm>
            <a:off x="581497" y="7899502"/>
            <a:ext cx="2700000" cy="1548000"/>
          </a:xfrm>
          <a:prstGeom prst="rect">
            <a:avLst/>
          </a:prstGeom>
        </p:spPr>
        <p:txBody>
          <a:bodyPr wrap="square">
            <a:noAutofit/>
          </a:bodyPr>
          <a:lstStyle/>
          <a:p>
            <a:pPr>
              <a:lnSpc>
                <a:spcPts val="1200"/>
              </a:lnSpc>
            </a:pPr>
            <a:r>
              <a:rPr kumimoji="1" lang="ja-JP" altLang="en-US"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会社の公式</a:t>
            </a:r>
            <a:r>
              <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Web</a:t>
            </a:r>
            <a:r>
              <a:rPr kumimoji="1" lang="ja-JP" altLang="en-US"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サイト</a:t>
            </a: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インターネットで検索すると、複数の記事が出てきます。まず会社の公式</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web</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サイトを見てみましょう。</a:t>
            </a: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TSUNAGU</a:t>
            </a:r>
            <a:r>
              <a:rPr kumimoji="1"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」長野県北信・東信版</a:t>
            </a:r>
            <a:endParaRPr kumimoji="1" lang="en-US" altLang="ja-JP"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地元の元気な企業</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高卒者の就職希望者を求めている企業</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を紹介する冊子</a:t>
            </a: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各教室に設置・進路コーナー・</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3</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学年、進路担当の先生が持っています</a:t>
            </a: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5C9486DF-4952-4D67-9D4F-27DD054F3F2D}"/>
              </a:ext>
            </a:extLst>
          </p:cNvPr>
          <p:cNvSpPr/>
          <p:nvPr/>
        </p:nvSpPr>
        <p:spPr>
          <a:xfrm>
            <a:off x="3512297" y="7899604"/>
            <a:ext cx="2700000" cy="1548000"/>
          </a:xfrm>
          <a:prstGeom prst="rect">
            <a:avLst/>
          </a:prstGeom>
        </p:spPr>
        <p:txBody>
          <a:bodyPr wrap="square">
            <a:noAutofit/>
          </a:bodyPr>
          <a:lstStyle/>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就職試験情報サイト</a:t>
            </a:r>
            <a:endParaRPr kumimoji="1" lang="en-US" altLang="ja-JP"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就職情報サイトに、会社の公式</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Web</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サイトにはない情報があるか、確認してみましょう。特に求人情報に注目してみましょう。</a:t>
            </a: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kumimoji="1" lang="ja-JP" altLang="en-US"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業界誌・業界新聞</a:t>
            </a: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業界誌、業界新聞（</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日経</a:t>
            </a:r>
            <a:r>
              <a:rPr kumimoji="1" lang="en-US" altLang="ja-JP" sz="1050" dirty="0">
                <a:latin typeface="游明朝" panose="02020400000000000000" pitchFamily="18" charset="-128"/>
                <a:ea typeface="游明朝" panose="02020400000000000000" pitchFamily="18" charset="-128"/>
                <a:cs typeface="メイリオ" panose="020B0604030504040204" pitchFamily="50" charset="-128"/>
              </a:rPr>
              <a:t>MJ』</a:t>
            </a:r>
            <a:r>
              <a:rPr kumimoji="1" lang="ja-JP" altLang="en-US" sz="1050" dirty="0">
                <a:latin typeface="游明朝" panose="02020400000000000000" pitchFamily="18" charset="-128"/>
                <a:ea typeface="游明朝" panose="02020400000000000000" pitchFamily="18" charset="-128"/>
                <a:cs typeface="メイリオ" panose="020B0604030504040204" pitchFamily="50" charset="-128"/>
              </a:rPr>
              <a:t>など）も参考になります。</a:t>
            </a:r>
            <a:endParaRPr kumimoji="1" lang="en-US" altLang="ja-JP" sz="1050" dirty="0">
              <a:latin typeface="游明朝" panose="02020400000000000000" pitchFamily="18" charset="-128"/>
              <a:ea typeface="游明朝" panose="02020400000000000000" pitchFamily="18" charset="-128"/>
              <a:cs typeface="メイリオ" panose="020B0604030504040204" pitchFamily="50" charset="-128"/>
            </a:endParaRPr>
          </a:p>
        </p:txBody>
      </p:sp>
      <p:pic>
        <p:nvPicPr>
          <p:cNvPr id="23" name="グラフィックス 22" descr="鉛筆">
            <a:extLst>
              <a:ext uri="{FF2B5EF4-FFF2-40B4-BE49-F238E27FC236}">
                <a16:creationId xmlns:a16="http://schemas.microsoft.com/office/drawing/2014/main" id="{D728DC56-FE99-4C58-9B2D-6B0BE1C00B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01001" y="6780206"/>
            <a:ext cx="432000" cy="432000"/>
          </a:xfrm>
          <a:prstGeom prst="rect">
            <a:avLst/>
          </a:prstGeom>
        </p:spPr>
      </p:pic>
      <p:sp>
        <p:nvSpPr>
          <p:cNvPr id="15" name="楕円 14">
            <a:extLst>
              <a:ext uri="{FF2B5EF4-FFF2-40B4-BE49-F238E27FC236}">
                <a16:creationId xmlns:a16="http://schemas.microsoft.com/office/drawing/2014/main" id="{13CCBC76-D334-418F-91C4-697C029EC369}"/>
              </a:ext>
            </a:extLst>
          </p:cNvPr>
          <p:cNvSpPr/>
          <p:nvPr/>
        </p:nvSpPr>
        <p:spPr>
          <a:xfrm>
            <a:off x="5586941" y="172209"/>
            <a:ext cx="1080000" cy="10800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実践</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事前準備</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３</a:t>
            </a:r>
          </a:p>
        </p:txBody>
      </p:sp>
    </p:spTree>
    <p:extLst>
      <p:ext uri="{BB962C8B-B14F-4D97-AF65-F5344CB8AC3E}">
        <p14:creationId xmlns:p14="http://schemas.microsoft.com/office/powerpoint/2010/main" val="346497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A14B1FD-71E4-4ABC-A982-DFE2ECB0F2B5}"/>
              </a:ext>
            </a:extLst>
          </p:cNvPr>
          <p:cNvSpPr/>
          <p:nvPr/>
        </p:nvSpPr>
        <p:spPr>
          <a:xfrm>
            <a:off x="406398" y="379405"/>
            <a:ext cx="4457699" cy="671979"/>
          </a:xfrm>
          <a:prstGeom prst="rect">
            <a:avLst/>
          </a:prstGeom>
        </p:spPr>
        <p:txBody>
          <a:bodyPr wrap="square">
            <a:noAutofit/>
          </a:bodyPr>
          <a:lstStyle/>
          <a:p>
            <a:pPr lvl="0">
              <a:lnSpc>
                <a:spcPts val="2000"/>
              </a:lnSpc>
            </a:pPr>
            <a:r>
              <a:rPr lang="ja-JP" altLang="en-US" sz="14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⑤電話のかけ方</a:t>
            </a:r>
            <a:endParaRPr lang="en-US" altLang="ja-JP" sz="14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050" dirty="0">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会話では、最初に用件を簡潔に伝え、細かい説明はあとから加えます。内容を整理してから話し始めることが基本です。</a:t>
            </a:r>
            <a:endParaRPr lang="en-US" altLang="ja-JP" sz="1050" dirty="0">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050" dirty="0">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C47DEAA9-D716-403A-B1FA-02FC38100689}"/>
              </a:ext>
            </a:extLst>
          </p:cNvPr>
          <p:cNvSpPr txBox="1"/>
          <p:nvPr/>
        </p:nvSpPr>
        <p:spPr>
          <a:xfrm>
            <a:off x="4334132" y="1174952"/>
            <a:ext cx="2239834" cy="4864793"/>
          </a:xfrm>
          <a:prstGeom prst="rect">
            <a:avLst/>
          </a:prstGeom>
          <a:noFill/>
          <a:ln w="3175">
            <a:noFill/>
            <a:prstDash val="sysDot"/>
          </a:ln>
        </p:spPr>
        <p:txBody>
          <a:bodyPr wrap="square" rtlCol="0">
            <a:spAutoFit/>
          </a:bodyPr>
          <a:lstStyle/>
          <a:p>
            <a:pPr>
              <a:lnSpc>
                <a:spcPts val="1200"/>
              </a:lnSpc>
            </a:pPr>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事前準備</a:t>
            </a:r>
            <a:endParaRPr lang="en-US" altLang="ja-JP"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話す内容を箇条書きしておく</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メモとペンを用意</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静かな場所からかける</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昼食時、朝夕の忙しい時間帯</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は避ける</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日程調整の希望日時を</a:t>
            </a:r>
            <a:r>
              <a:rPr lang="en-US" altLang="ja-JP"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挙げておく</a:t>
            </a:r>
            <a:endParaRPr lang="en-US" altLang="ja-JP" sz="105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2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指定の時間に必ず電話を</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かけなおす</a:t>
            </a:r>
            <a:endParaRPr lang="en-US" altLang="ja-JP" sz="1050"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20FDFFD9-DC1F-412A-A29B-E64D7D65F778}"/>
              </a:ext>
            </a:extLst>
          </p:cNvPr>
          <p:cNvSpPr/>
          <p:nvPr/>
        </p:nvSpPr>
        <p:spPr>
          <a:xfrm>
            <a:off x="766635" y="1744965"/>
            <a:ext cx="3429000" cy="7480894"/>
          </a:xfrm>
          <a:prstGeom prst="rect">
            <a:avLst/>
          </a:prstGeom>
        </p:spPr>
        <p:txBody>
          <a:bodyPr>
            <a:spAutoFit/>
          </a:bodyPr>
          <a:lstStyle/>
          <a:p>
            <a:pPr>
              <a:lnSpc>
                <a:spcPts val="1200"/>
              </a:lnSpc>
            </a:pP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「はい〇〇会社〇〇です」</a:t>
            </a: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わたくし豊野高等専修学校○○</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苗字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と申します。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企業見学／職場体験実習の事前打ち合わせについてお電話させていただきました。ご担当の〇〇様はいらっしゃいますでしょうか。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「少しお待ちください」</a:t>
            </a: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「はい、〇〇です」　　</a:t>
            </a: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この度は、職場体験実習を受け入れていただき</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ありがとうございます。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事前に、ご挨拶と打ち合わせにうかがいたいのですが、よろしいでしょうか。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「いいですよ。いつですか？」</a:t>
            </a: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〇〇様のご都合のよい日とお時間をおうかがいしたいのですが。</a:t>
            </a:r>
            <a:r>
              <a:rPr lang="en-US" altLang="ja-JP" sz="1050" dirty="0">
                <a:latin typeface="+mj-ea"/>
                <a:ea typeface="+mj-ea"/>
                <a:cs typeface="メイリオ" panose="020B0604030504040204" pitchFamily="50" charset="-128"/>
              </a:rPr>
              <a:t>(</a:t>
            </a: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先方より「そちらのご都合はいかがですか？」と尋ねられる可能性があります</a:t>
            </a:r>
            <a:r>
              <a:rPr lang="en-US" altLang="ja-JP" sz="1050" dirty="0">
                <a:latin typeface="+mj-ea"/>
                <a:ea typeface="+mj-ea"/>
                <a:cs typeface="メイリオ" panose="020B0604030504040204" pitchFamily="50" charset="-128"/>
              </a:rPr>
              <a:t>)</a:t>
            </a: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では〇月〇日〇時おうかがいします。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よろしくお願いいたします。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本日はお忙しいところ、ありがとうございました。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失礼いたします。　　</a:t>
            </a:r>
            <a:r>
              <a:rPr lang="ja-JP" altLang="en-US" sz="1050" dirty="0">
                <a:latin typeface="+mn-ea"/>
                <a:cs typeface="メイリオ" panose="020B0604030504040204" pitchFamily="50" charset="-128"/>
              </a:rPr>
              <a:t>　　　　　　　</a:t>
            </a:r>
            <a:endParaRPr lang="en-US" altLang="ja-JP" sz="1050" dirty="0">
              <a:latin typeface="+mn-ea"/>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C016825E-24A8-4651-A38C-2FE2082B83FA}"/>
              </a:ext>
            </a:extLst>
          </p:cNvPr>
          <p:cNvSpPr txBox="1"/>
          <p:nvPr/>
        </p:nvSpPr>
        <p:spPr>
          <a:xfrm>
            <a:off x="339173" y="1317394"/>
            <a:ext cx="1765300" cy="8404224"/>
          </a:xfrm>
          <a:prstGeom prst="rect">
            <a:avLst/>
          </a:prstGeom>
          <a:noFill/>
        </p:spPr>
        <p:txBody>
          <a:bodyPr wrap="square" rtlCol="0">
            <a:spAutoFit/>
          </a:bodyPr>
          <a:lstStyle/>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番号を押す</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受付</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担当者</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相手が切るのを待って</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電話を切る</a:t>
            </a:r>
          </a:p>
        </p:txBody>
      </p:sp>
      <p:sp>
        <p:nvSpPr>
          <p:cNvPr id="19" name="テキスト ボックス 18">
            <a:extLst>
              <a:ext uri="{FF2B5EF4-FFF2-40B4-BE49-F238E27FC236}">
                <a16:creationId xmlns:a16="http://schemas.microsoft.com/office/drawing/2014/main" id="{C146F448-AC6D-4A03-9592-C413A63220D5}"/>
              </a:ext>
            </a:extLst>
          </p:cNvPr>
          <p:cNvSpPr txBox="1"/>
          <p:nvPr/>
        </p:nvSpPr>
        <p:spPr>
          <a:xfrm>
            <a:off x="887535" y="5067300"/>
            <a:ext cx="3176466" cy="3172022"/>
          </a:xfrm>
          <a:prstGeom prst="rect">
            <a:avLst/>
          </a:prstGeom>
          <a:noFill/>
        </p:spPr>
        <p:txBody>
          <a:bodyPr wrap="square" rtlCol="0">
            <a:spAutoFit/>
          </a:bodyPr>
          <a:lstStyle/>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・指定日がある場合</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游明朝" panose="02020400000000000000" pitchFamily="18" charset="-128"/>
                <a:ea typeface="游明朝" panose="02020400000000000000" pitchFamily="18" charset="-128"/>
              </a:rPr>
              <a:t>「〇月〇日、〇時はどうですか」</a:t>
            </a:r>
            <a:endParaRPr kumimoji="1" lang="en-US" altLang="ja-JP" sz="1050" dirty="0">
              <a:latin typeface="游明朝" panose="02020400000000000000" pitchFamily="18" charset="-128"/>
              <a:ea typeface="游明朝" panose="02020400000000000000" pitchFamily="18" charset="-128"/>
            </a:endParaRPr>
          </a:p>
          <a:p>
            <a:pPr>
              <a:lnSpc>
                <a:spcPts val="1200"/>
              </a:lnSpc>
            </a:pP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〇月〇日、〇時ですね。場所はどちらへう</a:t>
            </a: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かがったらよろしいですか。</a:t>
            </a:r>
            <a:endParaRPr kumimoji="1" lang="en-US" altLang="ja-JP" sz="1050" dirty="0">
              <a:latin typeface="メイリオ" panose="020B0604030504040204" pitchFamily="50" charset="-128"/>
              <a:ea typeface="メイリオ" panose="020B0604030504040204" pitchFamily="50" charset="-128"/>
            </a:endParaRPr>
          </a:p>
          <a:p>
            <a:pPr>
              <a:lnSpc>
                <a:spcPts val="1200"/>
              </a:lnSpc>
            </a:pPr>
            <a:endParaRPr kumimoji="1" lang="en-US" altLang="ja-JP" sz="1050" dirty="0">
              <a:latin typeface="游明朝" panose="02020400000000000000" pitchFamily="18" charset="-128"/>
              <a:ea typeface="游明朝" panose="02020400000000000000" pitchFamily="18" charset="-128"/>
            </a:endParaRPr>
          </a:p>
          <a:p>
            <a:pPr>
              <a:lnSpc>
                <a:spcPts val="1200"/>
              </a:lnSpc>
            </a:pPr>
            <a:r>
              <a:rPr kumimoji="1" lang="ja-JP" altLang="en-US" sz="1050" dirty="0">
                <a:latin typeface="游明朝" panose="02020400000000000000" pitchFamily="18" charset="-128"/>
                <a:ea typeface="游明朝" panose="02020400000000000000" pitchFamily="18" charset="-128"/>
              </a:rPr>
              <a:t>「〇〇で声をかけてください」</a:t>
            </a:r>
            <a:endParaRPr kumimoji="1" lang="en-US" altLang="ja-JP" sz="1050" dirty="0">
              <a:latin typeface="游明朝" panose="02020400000000000000" pitchFamily="18" charset="-128"/>
              <a:ea typeface="游明朝" panose="02020400000000000000" pitchFamily="18" charset="-128"/>
            </a:endParaRPr>
          </a:p>
          <a:p>
            <a:pPr>
              <a:lnSpc>
                <a:spcPts val="1200"/>
              </a:lnSpc>
            </a:pPr>
            <a:endParaRPr kumimoji="1" lang="en-US" altLang="ja-JP" sz="1050" dirty="0">
              <a:latin typeface="游明朝" panose="02020400000000000000" pitchFamily="18" charset="-128"/>
              <a:ea typeface="游明朝" panose="02020400000000000000" pitchFamily="18" charset="-128"/>
            </a:endParaRPr>
          </a:p>
          <a:p>
            <a:pPr>
              <a:lnSpc>
                <a:spcPts val="1200"/>
              </a:lnSpc>
            </a:pPr>
            <a:r>
              <a:rPr kumimoji="1" lang="ja-JP" altLang="en-US" sz="1050" dirty="0">
                <a:latin typeface="游明朝" panose="02020400000000000000" pitchFamily="18" charset="-128"/>
                <a:ea typeface="游明朝" panose="02020400000000000000" pitchFamily="18" charset="-128"/>
              </a:rPr>
              <a:t>　</a:t>
            </a:r>
            <a:r>
              <a:rPr kumimoji="1" lang="ja-JP" altLang="en-US" sz="1050" dirty="0">
                <a:latin typeface="メイリオ" panose="020B0604030504040204" pitchFamily="50" charset="-128"/>
                <a:ea typeface="メイリオ" panose="020B0604030504040204" pitchFamily="50" charset="-128"/>
              </a:rPr>
              <a:t>〇〇ですね。わかりました。</a:t>
            </a:r>
            <a:endParaRPr kumimoji="1" lang="en-US" altLang="ja-JP" sz="1050" dirty="0">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b="1" dirty="0">
                <a:solidFill>
                  <a:schemeClr val="accent1"/>
                </a:solidFill>
                <a:latin typeface="メイリオ" panose="020B0604030504040204" pitchFamily="50" charset="-128"/>
                <a:ea typeface="メイリオ" panose="020B0604030504040204" pitchFamily="50" charset="-128"/>
              </a:rPr>
              <a:t>・逆にこちらの都合を尋ねられた場合</a:t>
            </a:r>
            <a:endParaRPr kumimoji="1" lang="en-US" altLang="ja-JP" sz="1050" b="1" dirty="0">
              <a:solidFill>
                <a:schemeClr val="accent1"/>
              </a:solidFill>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平日ですと、授業がありますので、</a:t>
            </a: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〇月〇日の〇時から〇時まででしたら伺えます</a:t>
            </a: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土日でしたら〇月〇日の〇時から、と考えてお</a:t>
            </a: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りますが、いかがでしょうか。</a:t>
            </a:r>
            <a:endParaRPr kumimoji="1" lang="en-US" altLang="ja-JP" sz="1050" dirty="0">
              <a:latin typeface="メイリオ" panose="020B0604030504040204" pitchFamily="50" charset="-128"/>
              <a:ea typeface="メイリオ" panose="020B0604030504040204" pitchFamily="50" charset="-128"/>
            </a:endParaRPr>
          </a:p>
          <a:p>
            <a:pPr>
              <a:lnSpc>
                <a:spcPts val="1200"/>
              </a:lnSpc>
            </a:pPr>
            <a:endParaRPr kumimoji="1" lang="en-US" altLang="ja-JP" sz="1050" dirty="0">
              <a:latin typeface="游明朝" panose="02020400000000000000" pitchFamily="18" charset="-128"/>
              <a:ea typeface="游明朝" panose="02020400000000000000" pitchFamily="18" charset="-128"/>
            </a:endParaRPr>
          </a:p>
          <a:p>
            <a:pPr>
              <a:lnSpc>
                <a:spcPts val="1200"/>
              </a:lnSpc>
            </a:pPr>
            <a:r>
              <a:rPr kumimoji="1" lang="ja-JP" altLang="en-US" sz="1050" dirty="0">
                <a:latin typeface="游明朝" panose="02020400000000000000" pitchFamily="18" charset="-128"/>
                <a:ea typeface="游明朝" panose="02020400000000000000" pitchFamily="18" charset="-128"/>
              </a:rPr>
              <a:t>「では、〇月〇日、〇時でお願いします。」</a:t>
            </a:r>
            <a:endParaRPr kumimoji="1" lang="en-US" altLang="ja-JP" sz="1050" dirty="0">
              <a:latin typeface="游明朝" panose="02020400000000000000" pitchFamily="18" charset="-128"/>
              <a:ea typeface="游明朝" panose="02020400000000000000" pitchFamily="18" charset="-128"/>
            </a:endParaRPr>
          </a:p>
          <a:p>
            <a:pPr>
              <a:lnSpc>
                <a:spcPts val="1200"/>
              </a:lnSpc>
            </a:pPr>
            <a:endParaRPr kumimoji="1" lang="en-US" altLang="ja-JP" sz="1050" dirty="0">
              <a:latin typeface="メイリオ" panose="020B0604030504040204" pitchFamily="50" charset="-128"/>
              <a:ea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rPr>
              <a:t>　はい。ありがとうございます。</a:t>
            </a:r>
            <a:endParaRPr kumimoji="1" lang="en-US" altLang="ja-JP" sz="1050" dirty="0">
              <a:latin typeface="メイリオ" panose="020B0604030504040204" pitchFamily="50" charset="-128"/>
              <a:ea typeface="メイリオ" panose="020B0604030504040204" pitchFamily="50" charset="-128"/>
            </a:endParaRPr>
          </a:p>
        </p:txBody>
      </p:sp>
      <p:cxnSp>
        <p:nvCxnSpPr>
          <p:cNvPr id="44" name="直線コネクタ 43">
            <a:extLst>
              <a:ext uri="{FF2B5EF4-FFF2-40B4-BE49-F238E27FC236}">
                <a16:creationId xmlns:a16="http://schemas.microsoft.com/office/drawing/2014/main" id="{1D2BBB7A-AFAC-4838-BE7C-D375D649DDD2}"/>
              </a:ext>
            </a:extLst>
          </p:cNvPr>
          <p:cNvCxnSpPr/>
          <p:nvPr/>
        </p:nvCxnSpPr>
        <p:spPr>
          <a:xfrm>
            <a:off x="855535" y="5156200"/>
            <a:ext cx="0" cy="169200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ECCB5CB-6EBE-41E4-A141-F3C0664A6F66}"/>
              </a:ext>
            </a:extLst>
          </p:cNvPr>
          <p:cNvCxnSpPr/>
          <p:nvPr/>
        </p:nvCxnSpPr>
        <p:spPr>
          <a:xfrm>
            <a:off x="899985" y="5170170"/>
            <a:ext cx="108000"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CA3AC560-B54F-4BB7-A00C-7E79D7065183}"/>
              </a:ext>
            </a:extLst>
          </p:cNvPr>
          <p:cNvCxnSpPr/>
          <p:nvPr/>
        </p:nvCxnSpPr>
        <p:spPr>
          <a:xfrm>
            <a:off x="903795" y="6818630"/>
            <a:ext cx="108000"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5FBB9B19-6952-4AF1-8DF8-7836C9CDC9B8}"/>
              </a:ext>
            </a:extLst>
          </p:cNvPr>
          <p:cNvCxnSpPr>
            <a:cxnSpLocks/>
          </p:cNvCxnSpPr>
          <p:nvPr/>
        </p:nvCxnSpPr>
        <p:spPr>
          <a:xfrm rot="16200000" flipH="1">
            <a:off x="-708036" y="4241153"/>
            <a:ext cx="2867807" cy="285625"/>
          </a:xfrm>
          <a:prstGeom prst="bentConnector3">
            <a:avLst>
              <a:gd name="adj1" fmla="val 100086"/>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7" name="コネクタ: カギ線 66">
            <a:extLst>
              <a:ext uri="{FF2B5EF4-FFF2-40B4-BE49-F238E27FC236}">
                <a16:creationId xmlns:a16="http://schemas.microsoft.com/office/drawing/2014/main" id="{2AC97225-5D88-4CDC-A2CA-D7ECB7274AB1}"/>
              </a:ext>
            </a:extLst>
          </p:cNvPr>
          <p:cNvCxnSpPr>
            <a:cxnSpLocks/>
          </p:cNvCxnSpPr>
          <p:nvPr/>
        </p:nvCxnSpPr>
        <p:spPr>
          <a:xfrm rot="5400000">
            <a:off x="-720704" y="7447760"/>
            <a:ext cx="2880000" cy="272483"/>
          </a:xfrm>
          <a:prstGeom prst="bentConnector3">
            <a:avLst>
              <a:gd name="adj1" fmla="val -166"/>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8" name="コネクタ: カギ線 77">
            <a:extLst>
              <a:ext uri="{FF2B5EF4-FFF2-40B4-BE49-F238E27FC236}">
                <a16:creationId xmlns:a16="http://schemas.microsoft.com/office/drawing/2014/main" id="{CAD077FA-194E-448A-B259-DEEB3A155CE6}"/>
              </a:ext>
            </a:extLst>
          </p:cNvPr>
          <p:cNvCxnSpPr/>
          <p:nvPr/>
        </p:nvCxnSpPr>
        <p:spPr>
          <a:xfrm rot="5400000">
            <a:off x="198199" y="2280665"/>
            <a:ext cx="792000" cy="12700"/>
          </a:xfrm>
          <a:prstGeom prst="bentConnector3">
            <a:avLst>
              <a:gd name="adj1" fmla="val -1136"/>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8A05A0CC-3A1F-4B59-B56D-11BC1CC6263C}"/>
              </a:ext>
            </a:extLst>
          </p:cNvPr>
          <p:cNvCxnSpPr/>
          <p:nvPr/>
        </p:nvCxnSpPr>
        <p:spPr>
          <a:xfrm>
            <a:off x="4267200" y="1261618"/>
            <a:ext cx="0" cy="846000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92" name="表 91">
            <a:extLst>
              <a:ext uri="{FF2B5EF4-FFF2-40B4-BE49-F238E27FC236}">
                <a16:creationId xmlns:a16="http://schemas.microsoft.com/office/drawing/2014/main" id="{F3936A57-D3AA-43E6-A490-96656F6DAF3E}"/>
              </a:ext>
            </a:extLst>
          </p:cNvPr>
          <p:cNvGraphicFramePr>
            <a:graphicFrameLocks noGrp="1"/>
          </p:cNvGraphicFramePr>
          <p:nvPr>
            <p:extLst>
              <p:ext uri="{D42A27DB-BD31-4B8C-83A1-F6EECF244321}">
                <p14:modId xmlns:p14="http://schemas.microsoft.com/office/powerpoint/2010/main" val="658169375"/>
              </p:ext>
            </p:extLst>
          </p:nvPr>
        </p:nvGraphicFramePr>
        <p:xfrm>
          <a:off x="4379215" y="5824448"/>
          <a:ext cx="2162311" cy="3802152"/>
        </p:xfrm>
        <a:graphic>
          <a:graphicData uri="http://schemas.openxmlformats.org/drawingml/2006/table">
            <a:tbl>
              <a:tblPr firstRow="1" bandRow="1"/>
              <a:tblGrid>
                <a:gridCol w="2162311">
                  <a:extLst>
                    <a:ext uri="{9D8B030D-6E8A-4147-A177-3AD203B41FA5}">
                      <a16:colId xmlns:a16="http://schemas.microsoft.com/office/drawing/2014/main" val="267218694"/>
                    </a:ext>
                  </a:extLst>
                </a:gridCol>
              </a:tblGrid>
              <a:tr h="458544">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36024447"/>
                  </a:ext>
                </a:extLst>
              </a:tr>
              <a:tr h="417951">
                <a:tc>
                  <a:txBody>
                    <a:bodyPr/>
                    <a:lstStyle/>
                    <a:p>
                      <a:endParaRPr kumimoji="1" lang="ja-JP" altLang="en-US"/>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8835176"/>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6585919"/>
                  </a:ext>
                </a:extLst>
              </a:tr>
              <a:tr h="417951">
                <a:tc>
                  <a:txBody>
                    <a:bodyPr/>
                    <a:lstStyle/>
                    <a:p>
                      <a:endParaRPr kumimoji="1" lang="ja-JP" altLang="en-US"/>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3572158"/>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5453755"/>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7279776"/>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34071467"/>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83347542"/>
                  </a:ext>
                </a:extLst>
              </a:tr>
              <a:tr h="417951">
                <a:tc>
                  <a:txBody>
                    <a:bodyPr/>
                    <a:lstStyle/>
                    <a:p>
                      <a:endParaRPr kumimoji="1" lang="ja-JP" altLang="en-US"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32694152"/>
                  </a:ext>
                </a:extLst>
              </a:tr>
            </a:tbl>
          </a:graphicData>
        </a:graphic>
      </p:graphicFrame>
      <p:sp>
        <p:nvSpPr>
          <p:cNvPr id="2" name="正方形/長方形 1">
            <a:extLst>
              <a:ext uri="{FF2B5EF4-FFF2-40B4-BE49-F238E27FC236}">
                <a16:creationId xmlns:a16="http://schemas.microsoft.com/office/drawing/2014/main" id="{C3FB830A-2CE7-4553-A367-1362D561F8DC}"/>
              </a:ext>
            </a:extLst>
          </p:cNvPr>
          <p:cNvSpPr/>
          <p:nvPr/>
        </p:nvSpPr>
        <p:spPr>
          <a:xfrm>
            <a:off x="4401508" y="3476368"/>
            <a:ext cx="2160000" cy="1714500"/>
          </a:xfrm>
          <a:prstGeom prst="rect">
            <a:avLst/>
          </a:prstGeom>
          <a:noFill/>
          <a:ln w="285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00B86ED5-7582-4F88-8411-213AB890967D}"/>
              </a:ext>
            </a:extLst>
          </p:cNvPr>
          <p:cNvSpPr/>
          <p:nvPr/>
        </p:nvSpPr>
        <p:spPr>
          <a:xfrm>
            <a:off x="4443156" y="3215284"/>
            <a:ext cx="2021786" cy="1940916"/>
          </a:xfrm>
          <a:prstGeom prst="rect">
            <a:avLst/>
          </a:prstGeom>
        </p:spPr>
        <p:txBody>
          <a:bodyPr wrap="square">
            <a:spAutoFit/>
          </a:bodyPr>
          <a:lstStyle/>
          <a:p>
            <a:pPr>
              <a:lnSpc>
                <a:spcPts val="1200"/>
              </a:lnSpc>
            </a:pP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担当者不在の場合</a:t>
            </a:r>
            <a:endParaRPr kumimoji="1" lang="en-US" altLang="ja-JP" sz="1050" b="1" dirty="0">
              <a:ln w="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わかりました。改めてお電話いたします。ご都合の良い時間はございますか。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endParaRPr lang="en-US" altLang="ja-JP" sz="1050" dirty="0">
              <a:latin typeface="+mn-ea"/>
              <a:cs typeface="メイリオ" panose="020B0604030504040204" pitchFamily="50" charset="-128"/>
            </a:endParaRPr>
          </a:p>
          <a:p>
            <a:pPr>
              <a:lnSpc>
                <a:spcPts val="1200"/>
              </a:lnSpc>
            </a:pPr>
            <a:r>
              <a:rPr lang="ja-JP" altLang="en-US" sz="1050" dirty="0">
                <a:latin typeface="游明朝" panose="02020400000000000000" pitchFamily="18" charset="-128"/>
                <a:ea typeface="游明朝" panose="02020400000000000000" pitchFamily="18" charset="-128"/>
                <a:cs typeface="メイリオ" panose="020B0604030504040204" pitchFamily="50" charset="-128"/>
              </a:rPr>
              <a:t>「〇時ごろなら良いです」</a:t>
            </a: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endParaRPr lang="en-US" altLang="ja-JP" sz="1050" dirty="0">
              <a:latin typeface="游明朝" panose="02020400000000000000" pitchFamily="18" charset="-128"/>
              <a:ea typeface="游明朝" panose="02020400000000000000" pitchFamily="18" charset="-128"/>
              <a:cs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わかりました。では〇時ごろお電話させていただきます。ありがとうございました。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楕円 16">
            <a:extLst>
              <a:ext uri="{FF2B5EF4-FFF2-40B4-BE49-F238E27FC236}">
                <a16:creationId xmlns:a16="http://schemas.microsoft.com/office/drawing/2014/main" id="{6C029737-E75B-440A-A1A4-04DA5B015DBC}"/>
              </a:ext>
            </a:extLst>
          </p:cNvPr>
          <p:cNvSpPr/>
          <p:nvPr/>
        </p:nvSpPr>
        <p:spPr>
          <a:xfrm>
            <a:off x="5481508" y="94952"/>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実践</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事前準備</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４</a:t>
            </a:r>
          </a:p>
        </p:txBody>
      </p:sp>
    </p:spTree>
    <p:extLst>
      <p:ext uri="{BB962C8B-B14F-4D97-AF65-F5344CB8AC3E}">
        <p14:creationId xmlns:p14="http://schemas.microsoft.com/office/powerpoint/2010/main" val="2919205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A68E319B-5E56-4428-9E15-B575C0113AEB}"/>
              </a:ext>
            </a:extLst>
          </p:cNvPr>
          <p:cNvGraphicFramePr>
            <a:graphicFrameLocks noGrp="1"/>
          </p:cNvGraphicFramePr>
          <p:nvPr>
            <p:extLst>
              <p:ext uri="{D42A27DB-BD31-4B8C-83A1-F6EECF244321}">
                <p14:modId xmlns:p14="http://schemas.microsoft.com/office/powerpoint/2010/main" val="1709717581"/>
              </p:ext>
            </p:extLst>
          </p:nvPr>
        </p:nvGraphicFramePr>
        <p:xfrm>
          <a:off x="476672" y="422543"/>
          <a:ext cx="5850328" cy="9649907"/>
        </p:xfrm>
        <a:graphic>
          <a:graphicData uri="http://schemas.openxmlformats.org/drawingml/2006/table">
            <a:tbl>
              <a:tblPr firstRow="1" bandRow="1"/>
              <a:tblGrid>
                <a:gridCol w="5850328">
                  <a:extLst>
                    <a:ext uri="{9D8B030D-6E8A-4147-A177-3AD203B41FA5}">
                      <a16:colId xmlns:a16="http://schemas.microsoft.com/office/drawing/2014/main" val="20000"/>
                    </a:ext>
                  </a:extLst>
                </a:gridCol>
              </a:tblGrid>
              <a:tr h="3739962">
                <a:tc>
                  <a:txBody>
                    <a:bodyPr/>
                    <a:lstStyle/>
                    <a:p>
                      <a:pPr>
                        <a:lnSpc>
                          <a:spcPts val="2000"/>
                        </a:lnSpc>
                      </a:pPr>
                      <a:r>
                        <a:rPr kumimoji="1" lang="ja-JP" altLang="en-US" sz="14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０７．</a:t>
                      </a:r>
                      <a:r>
                        <a:rPr kumimoji="1" lang="ja-JP" altLang="en-US"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rPr>
                        <a:t>実習が終わったらお礼状を書く。</a:t>
                      </a:r>
                      <a:endParaRPr kumimoji="1" lang="en-US" altLang="ja-JP" sz="1200" b="1" dirty="0">
                        <a:solidFill>
                          <a:schemeClr val="accent2"/>
                        </a:solidFill>
                        <a:effectLst>
                          <a:glow rad="127000">
                            <a:schemeClr val="bg1"/>
                          </a:glo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お世話になった受け入れ先の方にお礼状を出しましょう。職場体験実習で学んだこと、</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感謝の気持ちなどを書き、</a:t>
                      </a:r>
                      <a:r>
                        <a:rPr kumimoji="1" lang="ja-JP" altLang="en-US" sz="1050" u="sng" dirty="0">
                          <a:latin typeface="メイリオ" panose="020B0604030504040204" pitchFamily="50" charset="-128"/>
                          <a:ea typeface="メイリオ" panose="020B0604030504040204" pitchFamily="50" charset="-128"/>
                          <a:cs typeface="メイリオ" panose="020B0604030504040204" pitchFamily="50" charset="-128"/>
                        </a:rPr>
                        <a:t>実習後</a:t>
                      </a:r>
                      <a:r>
                        <a:rPr kumimoji="1" lang="en-US" altLang="ja-JP" sz="1050" u="sng"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u="sng" dirty="0">
                          <a:latin typeface="メイリオ" panose="020B0604030504040204" pitchFamily="50" charset="-128"/>
                          <a:ea typeface="メイリオ" panose="020B0604030504040204" pitchFamily="50" charset="-128"/>
                          <a:cs typeface="メイリオ" panose="020B0604030504040204" pitchFamily="50" charset="-128"/>
                        </a:rPr>
                        <a:t>週間以内</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に送りましょう。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04098">
                <a:tc>
                  <a:txBody>
                    <a:bodyPr/>
                    <a:lstStyle/>
                    <a:p>
                      <a:pPr>
                        <a:lnSpc>
                          <a:spcPts val="2000"/>
                        </a:lnSpc>
                      </a:pPr>
                      <a:endParaRPr kumimoji="1" lang="en-US" altLang="ja-JP"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０８．</a:t>
                      </a:r>
                      <a:r>
                        <a:rPr kumimoji="1" lang="ja-JP" altLang="en-US" sz="12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実習の振り返りをする。</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体験実習を自分で振り返ることが大切です。参加する前と後の、自分の変化や学んだことを言葉にして記録することが今後、自分の成長につながります。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働くこと・仕事に対する、イメージ・価値観・気持ち・モチベーションは、どのように変わりましたか。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あるいは、以前と変わらずに深まりましたか。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客観的に振り返ることができる方法も工夫してみましょう。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振り返りのながれ</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振り返る（アンケート形式）</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もう一度「はたらく」事を考えてみよう</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自分は何を重視したいのか。５年後、１０年後の自分をイメージする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もう一度「得意」「不得意」を追求してみる</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3" name="テキスト ボックス 2">
            <a:extLst>
              <a:ext uri="{FF2B5EF4-FFF2-40B4-BE49-F238E27FC236}">
                <a16:creationId xmlns:a16="http://schemas.microsoft.com/office/drawing/2014/main" id="{83776E91-B6D8-4C7D-A50F-23C8CB426541}"/>
              </a:ext>
            </a:extLst>
          </p:cNvPr>
          <p:cNvSpPr txBox="1"/>
          <p:nvPr/>
        </p:nvSpPr>
        <p:spPr>
          <a:xfrm>
            <a:off x="531000" y="1634585"/>
            <a:ext cx="5796000" cy="3306674"/>
          </a:xfrm>
          <a:prstGeom prst="rect">
            <a:avLst/>
          </a:prstGeom>
          <a:solidFill>
            <a:schemeClr val="accent6">
              <a:lumMod val="20000"/>
              <a:lumOff val="80000"/>
            </a:schemeClr>
          </a:solidFill>
        </p:spPr>
        <p:txBody>
          <a:bodyPr wrap="square" rtlCol="0">
            <a:spAutoFit/>
          </a:bodyPr>
          <a:lstStyle/>
          <a:p>
            <a:pPr algn="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令和　年○月○日</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○○（企業・団体名）</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○○課　○○○○様</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拝啓　時下ますますご清祥のことと、お慶び申し上げます。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この度の職場体験実習では、大変温かいご指導をいただき、ありがとうございました。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今回の職場体験実習では、</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（学んだこと、感謝の気持ちなど）</a:t>
            </a:r>
            <a:endParaRPr lang="en-US" altLang="ja-JP" sz="105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を体験させていただき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が大切</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自身の気持ち、思い、感じた事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だと感じました。）</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この貴重な経験をこれからの学校生活に活かし、また進路の決定に役立てたいと思います。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大変お忙しい中、この機会を与えていただきありがとうございました。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敬具</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豊野高等専修学校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8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氏名○○○○</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A7E860FF-1F4D-4883-A3D9-223AC1692649}"/>
              </a:ext>
            </a:extLst>
          </p:cNvPr>
          <p:cNvSpPr txBox="1"/>
          <p:nvPr/>
        </p:nvSpPr>
        <p:spPr>
          <a:xfrm>
            <a:off x="476672" y="1380669"/>
            <a:ext cx="2592288" cy="253916"/>
          </a:xfrm>
          <a:prstGeom prst="rect">
            <a:avLst/>
          </a:prstGeom>
          <a:noFill/>
        </p:spPr>
        <p:txBody>
          <a:bodyPr wrap="square" rtlCol="0">
            <a:spAutoFit/>
          </a:bodyPr>
          <a:lstStyle/>
          <a:p>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お礼状記入例</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14" name="グラフィックス 13" descr="線矢印: 直線">
            <a:extLst>
              <a:ext uri="{FF2B5EF4-FFF2-40B4-BE49-F238E27FC236}">
                <a16:creationId xmlns:a16="http://schemas.microsoft.com/office/drawing/2014/main" id="{522BC931-953C-478C-B39F-D5855098A3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855386" y="7455289"/>
            <a:ext cx="203406" cy="319056"/>
          </a:xfrm>
          <a:prstGeom prst="rect">
            <a:avLst/>
          </a:prstGeom>
        </p:spPr>
      </p:pic>
      <p:pic>
        <p:nvPicPr>
          <p:cNvPr id="15" name="グラフィックス 14" descr="線矢印: 直線">
            <a:extLst>
              <a:ext uri="{FF2B5EF4-FFF2-40B4-BE49-F238E27FC236}">
                <a16:creationId xmlns:a16="http://schemas.microsoft.com/office/drawing/2014/main" id="{924D2B72-7080-4D9D-9721-C4B93938D3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855386" y="7961397"/>
            <a:ext cx="203406" cy="319056"/>
          </a:xfrm>
          <a:prstGeom prst="rect">
            <a:avLst/>
          </a:prstGeom>
        </p:spPr>
      </p:pic>
      <p:pic>
        <p:nvPicPr>
          <p:cNvPr id="17" name="グラフィックス 16" descr="線矢印: 直線">
            <a:extLst>
              <a:ext uri="{FF2B5EF4-FFF2-40B4-BE49-F238E27FC236}">
                <a16:creationId xmlns:a16="http://schemas.microsoft.com/office/drawing/2014/main" id="{F067A333-CEFC-471E-9063-EC4D60C0726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855386" y="8467506"/>
            <a:ext cx="203406" cy="319056"/>
          </a:xfrm>
          <a:prstGeom prst="rect">
            <a:avLst/>
          </a:prstGeom>
        </p:spPr>
      </p:pic>
      <p:sp>
        <p:nvSpPr>
          <p:cNvPr id="19" name="正方形/長方形 18">
            <a:extLst>
              <a:ext uri="{FF2B5EF4-FFF2-40B4-BE49-F238E27FC236}">
                <a16:creationId xmlns:a16="http://schemas.microsoft.com/office/drawing/2014/main" id="{F0E97C9C-869A-4697-A81E-C64867FA0C94}"/>
              </a:ext>
            </a:extLst>
          </p:cNvPr>
          <p:cNvSpPr/>
          <p:nvPr/>
        </p:nvSpPr>
        <p:spPr>
          <a:xfrm>
            <a:off x="531000" y="7001933"/>
            <a:ext cx="5796000" cy="228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1874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99A96-1F66-4CF4-8504-FFB23C7745B0}"/>
              </a:ext>
            </a:extLst>
          </p:cNvPr>
          <p:cNvSpPr txBox="1"/>
          <p:nvPr/>
        </p:nvSpPr>
        <p:spPr>
          <a:xfrm>
            <a:off x="349131" y="322712"/>
            <a:ext cx="3600666" cy="338554"/>
          </a:xfrm>
          <a:prstGeom prst="rect">
            <a:avLst/>
          </a:prstGeom>
          <a:noFill/>
        </p:spPr>
        <p:txBody>
          <a:bodyPr wrap="none" rtlCol="0">
            <a:spAutoFit/>
          </a:bodyPr>
          <a:lstStyle/>
          <a:p>
            <a:r>
              <a:rPr kumimoji="1" lang="ja-JP" altLang="en-US" sz="1600" b="1" dirty="0">
                <a:solidFill>
                  <a:schemeClr val="accent2"/>
                </a:solidFill>
                <a:latin typeface="メイリオ" panose="020B0604030504040204" pitchFamily="50" charset="-128"/>
                <a:ea typeface="メイリオ" panose="020B0604030504040204" pitchFamily="50" charset="-128"/>
              </a:rPr>
              <a:t>０８．　</a:t>
            </a:r>
            <a:r>
              <a:rPr kumimoji="1" lang="ja-JP" altLang="en-US" sz="1400" b="1" dirty="0">
                <a:solidFill>
                  <a:schemeClr val="accent2"/>
                </a:solidFill>
                <a:latin typeface="BIZ UDPゴシック" panose="020B0400000000000000" pitchFamily="50" charset="-128"/>
                <a:ea typeface="BIZ UDPゴシック" panose="020B0400000000000000" pitchFamily="50" charset="-128"/>
              </a:rPr>
              <a:t>職場体験実習後のふり返りシート</a:t>
            </a:r>
          </a:p>
        </p:txBody>
      </p:sp>
      <p:sp>
        <p:nvSpPr>
          <p:cNvPr id="3" name="テキスト ボックス 2">
            <a:extLst>
              <a:ext uri="{FF2B5EF4-FFF2-40B4-BE49-F238E27FC236}">
                <a16:creationId xmlns:a16="http://schemas.microsoft.com/office/drawing/2014/main" id="{E91C180A-A0A1-4810-96AE-F0F3E72BCD65}"/>
              </a:ext>
            </a:extLst>
          </p:cNvPr>
          <p:cNvSpPr txBox="1"/>
          <p:nvPr/>
        </p:nvSpPr>
        <p:spPr>
          <a:xfrm>
            <a:off x="3442513" y="376362"/>
            <a:ext cx="3015569" cy="276999"/>
          </a:xfrm>
          <a:prstGeom prst="rect">
            <a:avLst/>
          </a:prstGeom>
          <a:noFill/>
        </p:spPr>
        <p:txBody>
          <a:bodyPr wrap="square" rtlCol="0">
            <a:spAutoFit/>
          </a:bodyPr>
          <a:lstStyle/>
          <a:p>
            <a:r>
              <a:rPr kumimoji="1" lang="ja-JP" altLang="en-US" sz="1200" dirty="0"/>
              <a:t>　　　　月　日　企業名：</a:t>
            </a:r>
          </a:p>
        </p:txBody>
      </p:sp>
      <p:cxnSp>
        <p:nvCxnSpPr>
          <p:cNvPr id="4" name="直線コネクタ 3">
            <a:extLst>
              <a:ext uri="{FF2B5EF4-FFF2-40B4-BE49-F238E27FC236}">
                <a16:creationId xmlns:a16="http://schemas.microsoft.com/office/drawing/2014/main" id="{58E03825-2D07-4EC9-9BFD-B852FB4E22FB}"/>
              </a:ext>
            </a:extLst>
          </p:cNvPr>
          <p:cNvCxnSpPr>
            <a:cxnSpLocks/>
          </p:cNvCxnSpPr>
          <p:nvPr/>
        </p:nvCxnSpPr>
        <p:spPr>
          <a:xfrm flipH="1">
            <a:off x="3970867" y="619190"/>
            <a:ext cx="2487215" cy="0"/>
          </a:xfrm>
          <a:prstGeom prst="line">
            <a:avLst/>
          </a:prstGeom>
        </p:spPr>
        <p:style>
          <a:lnRef idx="1">
            <a:schemeClr val="dk1"/>
          </a:lnRef>
          <a:fillRef idx="0">
            <a:schemeClr val="dk1"/>
          </a:fillRef>
          <a:effectRef idx="0">
            <a:schemeClr val="dk1"/>
          </a:effectRef>
          <a:fontRef idx="minor">
            <a:schemeClr val="tx1"/>
          </a:fontRef>
        </p:style>
      </p:cxnSp>
      <p:sp>
        <p:nvSpPr>
          <p:cNvPr id="5" name="テキスト ボックス 4">
            <a:extLst>
              <a:ext uri="{FF2B5EF4-FFF2-40B4-BE49-F238E27FC236}">
                <a16:creationId xmlns:a16="http://schemas.microsoft.com/office/drawing/2014/main" id="{25895556-476B-43FF-8EBF-C190AB8E3877}"/>
              </a:ext>
            </a:extLst>
          </p:cNvPr>
          <p:cNvSpPr txBox="1"/>
          <p:nvPr/>
        </p:nvSpPr>
        <p:spPr>
          <a:xfrm>
            <a:off x="421283" y="811656"/>
            <a:ext cx="5716630" cy="8494633"/>
          </a:xfrm>
          <a:prstGeom prst="rect">
            <a:avLst/>
          </a:prstGeom>
          <a:noFill/>
        </p:spPr>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１　実習を行う前と、実際に行ってみて「仕事」に対するイメージは変わりましたか。</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変わった　　　変わらない　（理由　　　　　　　　　　　　　　　　　　　　　　　　　　　　　　　　　　　　　　）</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２　実習を終えて「興味や関心」は大きく変わりましたか。</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変わった　　　変わらない　（理由　　　　　　　　　　　　　　　　　　　　　　　　　　　　　　　　　　　　　　）</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３　実習であなたが学んだこと、感じたことはありますか。　（〇で囲む）</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特にない　　　働くことの大変さ　　　　毎日の生活リズム　　　楽しさ　　　責任感</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知識の必要性　　　あいさつなどのマナー　　　体力　　　時間を守ること　　　不安</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チームワーク　　　学校とのちがいの大きさ　　　社会の厳しさ</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その他（　　　　　　　　　　　　　　　　　　　　　　　　　　　　　　　　　　）</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４　企業担当者や職場の方、家族、先生方からほめられたこと・出来たことはありましたか。</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５　実習の取り組み全体を通して、注意や指摘されたことはありますか。</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６　実習を終えて、自分にとって「大事だ」と思うこと３つを〇で囲んでください。</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勤務地（通勤時間）　　　勤務時間（時間帯）　　　作業等の内容　　　給料　　　男女比</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働く環境（人数・雰囲気など）　　　学んだことを活かせるか（専門知識）</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企業の規模（大企業か、中小企業かなど）</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７　実習で「意識したこと」「気を付けていたこと」があれば教えてください</a:t>
            </a:r>
            <a:endParaRPr kumimoji="1" lang="en-US" altLang="ja-JP" sz="1050" dirty="0">
              <a:latin typeface="BIZ UDPゴシック" panose="020B0400000000000000" pitchFamily="50" charset="-128"/>
              <a:ea typeface="BIZ UDPゴシック" panose="020B0400000000000000" pitchFamily="50" charset="-128"/>
            </a:endParaRPr>
          </a:p>
          <a:p>
            <a:pPr marL="0" algn="l" rtl="0" eaLnBrk="1" fontAlgn="t" latinLnBrk="0" hangingPunct="1">
              <a:spcBef>
                <a:spcPts val="0"/>
              </a:spcBef>
              <a:spcAft>
                <a:spcPts val="0"/>
              </a:spcAft>
            </a:pPr>
            <a:r>
              <a:rPr kumimoji="1" lang="ja-JP" altLang="en-US" sz="105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８　実習に関して、学校への要望があれば記入してください。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t>　　</a:t>
            </a:r>
          </a:p>
        </p:txBody>
      </p:sp>
      <p:graphicFrame>
        <p:nvGraphicFramePr>
          <p:cNvPr id="6" name="表 6">
            <a:extLst>
              <a:ext uri="{FF2B5EF4-FFF2-40B4-BE49-F238E27FC236}">
                <a16:creationId xmlns:a16="http://schemas.microsoft.com/office/drawing/2014/main" id="{C3DCE6C0-1C3D-4397-BE34-EFF86B421DE3}"/>
              </a:ext>
            </a:extLst>
          </p:cNvPr>
          <p:cNvGraphicFramePr>
            <a:graphicFrameLocks noGrp="1"/>
          </p:cNvGraphicFramePr>
          <p:nvPr>
            <p:extLst>
              <p:ext uri="{D42A27DB-BD31-4B8C-83A1-F6EECF244321}">
                <p14:modId xmlns:p14="http://schemas.microsoft.com/office/powerpoint/2010/main" val="379609954"/>
              </p:ext>
            </p:extLst>
          </p:nvPr>
        </p:nvGraphicFramePr>
        <p:xfrm>
          <a:off x="349132" y="4349317"/>
          <a:ext cx="6037381" cy="1188720"/>
        </p:xfrm>
        <a:graphic>
          <a:graphicData uri="http://schemas.openxmlformats.org/drawingml/2006/table">
            <a:tbl>
              <a:tblPr firstRow="1" bandRow="1"/>
              <a:tblGrid>
                <a:gridCol w="6037381">
                  <a:extLst>
                    <a:ext uri="{9D8B030D-6E8A-4147-A177-3AD203B41FA5}">
                      <a16:colId xmlns:a16="http://schemas.microsoft.com/office/drawing/2014/main" val="794771921"/>
                    </a:ext>
                  </a:extLst>
                </a:gridCol>
              </a:tblGrid>
              <a:tr h="238640">
                <a:tc>
                  <a:txBody>
                    <a:bodyPr/>
                    <a:lstStyle/>
                    <a:p>
                      <a:endParaRPr kumimoji="1" lang="ja-JP" altLang="en-US" dirty="0"/>
                    </a:p>
                  </a:txBody>
                  <a:tcPr>
                    <a:lnL w="12700" cmpd="sng">
                      <a:noFill/>
                      <a:prstDash val="solid"/>
                    </a:lnL>
                    <a:lnR w="12700" cmpd="sng">
                      <a:noFill/>
                      <a:prstDash val="solid"/>
                    </a:lnR>
                    <a:lnT w="12700" cmpd="sng">
                      <a:noFill/>
                      <a:prstDash val="soli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6496390"/>
                  </a:ext>
                </a:extLst>
              </a:tr>
              <a:tr h="222668">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086936"/>
                  </a:ext>
                </a:extLst>
              </a:tr>
              <a:tr h="236851">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318094"/>
                  </a:ext>
                </a:extLst>
              </a:tr>
              <a:tr h="261124">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213732685"/>
                  </a:ext>
                </a:extLst>
              </a:tr>
            </a:tbl>
          </a:graphicData>
        </a:graphic>
      </p:graphicFrame>
      <p:graphicFrame>
        <p:nvGraphicFramePr>
          <p:cNvPr id="9" name="表 6">
            <a:extLst>
              <a:ext uri="{FF2B5EF4-FFF2-40B4-BE49-F238E27FC236}">
                <a16:creationId xmlns:a16="http://schemas.microsoft.com/office/drawing/2014/main" id="{8F6CC243-D256-43B6-B9F2-28B946E1AF13}"/>
              </a:ext>
            </a:extLst>
          </p:cNvPr>
          <p:cNvGraphicFramePr>
            <a:graphicFrameLocks noGrp="1"/>
          </p:cNvGraphicFramePr>
          <p:nvPr>
            <p:extLst>
              <p:ext uri="{D42A27DB-BD31-4B8C-83A1-F6EECF244321}">
                <p14:modId xmlns:p14="http://schemas.microsoft.com/office/powerpoint/2010/main" val="2986081047"/>
              </p:ext>
            </p:extLst>
          </p:nvPr>
        </p:nvGraphicFramePr>
        <p:xfrm>
          <a:off x="349131" y="5306865"/>
          <a:ext cx="6037381" cy="1188720"/>
        </p:xfrm>
        <a:graphic>
          <a:graphicData uri="http://schemas.openxmlformats.org/drawingml/2006/table">
            <a:tbl>
              <a:tblPr firstRow="1" bandRow="1"/>
              <a:tblGrid>
                <a:gridCol w="6037381">
                  <a:extLst>
                    <a:ext uri="{9D8B030D-6E8A-4147-A177-3AD203B41FA5}">
                      <a16:colId xmlns:a16="http://schemas.microsoft.com/office/drawing/2014/main" val="794771921"/>
                    </a:ext>
                  </a:extLst>
                </a:gridCol>
              </a:tblGrid>
              <a:tr h="208606">
                <a:tc>
                  <a:txBody>
                    <a:bodyPr/>
                    <a:lstStyle/>
                    <a:p>
                      <a:endParaRPr kumimoji="1" lang="ja-JP" altLang="en-US" dirty="0"/>
                    </a:p>
                  </a:txBody>
                  <a:tcPr>
                    <a:lnL w="12700" cmpd="sng">
                      <a:noFill/>
                      <a:prstDash val="solid"/>
                    </a:lnL>
                    <a:lnR w="12700" cmpd="sng">
                      <a:noFill/>
                      <a:prstDash val="solid"/>
                    </a:lnR>
                    <a:lnT w="12700" cmpd="sng">
                      <a:noFill/>
                      <a:prstDash val="soli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6496390"/>
                  </a:ext>
                </a:extLst>
              </a:tr>
              <a:tr h="208606">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086936"/>
                  </a:ext>
                </a:extLst>
              </a:tr>
              <a:tr h="208606">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318094"/>
                  </a:ext>
                </a:extLst>
              </a:tr>
              <a:tr h="208606">
                <a:tc>
                  <a:txBody>
                    <a:bodyPr/>
                    <a:lstStyle/>
                    <a:p>
                      <a:endParaRPr kumimoji="1" lang="ja-JP" altLang="en-US" dirty="0"/>
                    </a:p>
                  </a:txBody>
                  <a:tcPr>
                    <a:lnL w="12700" cmpd="sng">
                      <a:noFill/>
                      <a:prstDash val="solid"/>
                    </a:lnL>
                    <a:lnR w="12700" cmpd="sng">
                      <a:noFill/>
                      <a:prstDash val="solid"/>
                    </a:lnR>
                    <a:lnT w="3175" cap="flat" cmpd="sng" algn="ctr">
                      <a:solidFill>
                        <a:schemeClr val="tx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213732685"/>
                  </a:ext>
                </a:extLst>
              </a:tr>
            </a:tbl>
          </a:graphicData>
        </a:graphic>
      </p:graphicFrame>
      <p:sp>
        <p:nvSpPr>
          <p:cNvPr id="7" name="スライド番号プレースホルダー 6">
            <a:extLst>
              <a:ext uri="{FF2B5EF4-FFF2-40B4-BE49-F238E27FC236}">
                <a16:creationId xmlns:a16="http://schemas.microsoft.com/office/drawing/2014/main" id="{59DE90CC-9ED5-48BC-A721-E75E948D9640}"/>
              </a:ext>
            </a:extLst>
          </p:cNvPr>
          <p:cNvSpPr>
            <a:spLocks noGrp="1"/>
          </p:cNvSpPr>
          <p:nvPr>
            <p:ph type="sldNum" sz="quarter" idx="12"/>
          </p:nvPr>
        </p:nvSpPr>
        <p:spPr/>
        <p:txBody>
          <a:bodyPr/>
          <a:lstStyle/>
          <a:p>
            <a:fld id="{83ADE164-D45A-44D8-82C5-2E0962BB70DA}" type="slidenum">
              <a:rPr lang="en-US" altLang="ja-JP" smtClean="0"/>
              <a:pPr/>
              <a:t>27</a:t>
            </a:fld>
            <a:endParaRPr lang="ja-JP" altLang="en-US" dirty="0"/>
          </a:p>
        </p:txBody>
      </p:sp>
    </p:spTree>
    <p:extLst>
      <p:ext uri="{BB962C8B-B14F-4D97-AF65-F5344CB8AC3E}">
        <p14:creationId xmlns:p14="http://schemas.microsoft.com/office/powerpoint/2010/main" val="3417555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512024" y="364088"/>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改めて</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５</a:t>
            </a: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nvGraphicFramePr>
        <p:xfrm>
          <a:off x="529044" y="1577228"/>
          <a:ext cx="5930538" cy="3045772"/>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3290031227"/>
                    </a:ext>
                  </a:extLst>
                </a:gridCol>
              </a:tblGrid>
              <a:tr h="432000">
                <a:tc>
                  <a:txBody>
                    <a:bodyPr/>
                    <a:lstStyle/>
                    <a:p>
                      <a:r>
                        <a:rPr kumimoji="1" lang="ja-JP" altLang="en-US" dirty="0">
                          <a:latin typeface="メイリオ" panose="020B0604030504040204" pitchFamily="50" charset="-128"/>
                          <a:ea typeface="メイリオ" panose="020B0604030504040204" pitchFamily="50" charset="-128"/>
                        </a:rPr>
                        <a:t>なぜ働くのか</a:t>
                      </a: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どんな仕事をしたいか</a:t>
                      </a: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48766652"/>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01367814"/>
                  </a:ext>
                </a:extLst>
              </a:tr>
              <a:tr h="453772">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414247391"/>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398418" y="1295041"/>
            <a:ext cx="6061164" cy="508409"/>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「働く」を追求してみる</a:t>
            </a:r>
            <a:endParaRPr kumimoji="1" lang="en-US" altLang="ja-JP" sz="1400" b="1" dirty="0">
              <a:solidFill>
                <a:schemeClr val="accent2"/>
              </a:solidFill>
              <a:latin typeface="メイリオ" panose="020B0604030504040204" pitchFamily="50" charset="-128"/>
              <a:ea typeface="メイリオ" panose="020B0604030504040204" pitchFamily="50" charset="-128"/>
            </a:endParaRPr>
          </a:p>
          <a:p>
            <a:pPr>
              <a:lnSpc>
                <a:spcPts val="1600"/>
              </a:lnSpc>
            </a:pP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118AEB-E726-4914-A29B-B25BB2AA54C8}"/>
              </a:ext>
            </a:extLst>
          </p:cNvPr>
          <p:cNvSpPr txBox="1"/>
          <p:nvPr/>
        </p:nvSpPr>
        <p:spPr>
          <a:xfrm>
            <a:off x="398418" y="4875055"/>
            <a:ext cx="6061164" cy="696986"/>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「仕事観」を追求してみる</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働くことを決めるときに重視する、自分の心情や意思、労働条件や環境などの順位。未来の自分像。職場体験実習の前と後で、変化しましたか？</a:t>
            </a: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3075723032"/>
              </p:ext>
            </p:extLst>
          </p:nvPr>
        </p:nvGraphicFramePr>
        <p:xfrm>
          <a:off x="496386" y="5434136"/>
          <a:ext cx="5930538" cy="4320000"/>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dirty="0">
                          <a:latin typeface="メイリオ" panose="020B0604030504040204" pitchFamily="50" charset="-128"/>
                          <a:ea typeface="メイリオ" panose="020B0604030504040204" pitchFamily="50" charset="-128"/>
                        </a:rPr>
                        <a:t>就職時に何を重視するか</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en-US" altLang="ja-JP" dirty="0">
                          <a:latin typeface="メイリオ" panose="020B0604030504040204" pitchFamily="50" charset="-128"/>
                          <a:ea typeface="メイリオ" panose="020B0604030504040204" pitchFamily="50" charset="-128"/>
                        </a:rPr>
                        <a:t>5</a:t>
                      </a:r>
                      <a:r>
                        <a:rPr kumimoji="1" lang="ja-JP" altLang="en-US" dirty="0">
                          <a:latin typeface="メイリオ" panose="020B0604030504040204" pitchFamily="50" charset="-128"/>
                          <a:ea typeface="メイリオ" panose="020B0604030504040204" pitchFamily="50" charset="-128"/>
                        </a:rPr>
                        <a:t>年後の自分・</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年後の自分</a:t>
                      </a:r>
                    </a:p>
                  </a:txBody>
                  <a:tcPr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nchor="b">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17964170"/>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1349597"/>
                  </a:ext>
                </a:extLst>
              </a:tr>
              <a:tr h="432000">
                <a:tc>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28976242"/>
                  </a:ext>
                </a:extLst>
              </a:tr>
            </a:tbl>
          </a:graphicData>
        </a:graphic>
      </p:graphicFrame>
      <p:pic>
        <p:nvPicPr>
          <p:cNvPr id="9" name="グラフィックス 8" descr="葉">
            <a:extLst>
              <a:ext uri="{FF2B5EF4-FFF2-40B4-BE49-F238E27FC236}">
                <a16:creationId xmlns:a16="http://schemas.microsoft.com/office/drawing/2014/main" id="{064A2D0E-F7D2-4B7C-A563-9F7259CCBDF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5226" y="1444088"/>
            <a:ext cx="540000" cy="540000"/>
          </a:xfrm>
          <a:prstGeom prst="rect">
            <a:avLst/>
          </a:prstGeom>
        </p:spPr>
      </p:pic>
      <p:sp>
        <p:nvSpPr>
          <p:cNvPr id="10" name="テキスト ボックス 9">
            <a:extLst>
              <a:ext uri="{FF2B5EF4-FFF2-40B4-BE49-F238E27FC236}">
                <a16:creationId xmlns:a16="http://schemas.microsoft.com/office/drawing/2014/main" id="{A2FE5A01-A24D-48BE-8F3E-21D4C0332AE6}"/>
              </a:ext>
            </a:extLst>
          </p:cNvPr>
          <p:cNvSpPr txBox="1"/>
          <p:nvPr/>
        </p:nvSpPr>
        <p:spPr>
          <a:xfrm>
            <a:off x="398418" y="555595"/>
            <a:ext cx="5271019" cy="696986"/>
          </a:xfrm>
          <a:prstGeom prst="rect">
            <a:avLst/>
          </a:prstGeom>
          <a:noFill/>
        </p:spPr>
        <p:txBody>
          <a:bodyPr wrap="square" rtlCol="0">
            <a:spAutoFit/>
          </a:bodyPr>
          <a:lstStyle/>
          <a:p>
            <a:pPr>
              <a:lnSpc>
                <a:spcPts val="1600"/>
              </a:lnSpc>
            </a:pPr>
            <a:r>
              <a:rPr kumimoji="1" lang="ja-JP" altLang="en-US" b="1" dirty="0">
                <a:solidFill>
                  <a:schemeClr val="accent2"/>
                </a:solidFill>
                <a:latin typeface="メイリオ" panose="020B0604030504040204" pitchFamily="50" charset="-128"/>
                <a:ea typeface="メイリオ" panose="020B0604030504040204" pitchFamily="50" charset="-128"/>
              </a:rPr>
              <a:t>０９．自分を生かそう </a:t>
            </a:r>
            <a:r>
              <a:rPr kumimoji="1" lang="en-US" altLang="ja-JP" dirty="0">
                <a:solidFill>
                  <a:schemeClr val="accent2"/>
                </a:solidFill>
                <a:ea typeface="メイリオ" panose="020B0604030504040204" pitchFamily="50" charset="-128"/>
              </a:rPr>
              <a:t>work6</a:t>
            </a:r>
          </a:p>
          <a:p>
            <a:pPr>
              <a:lnSpc>
                <a:spcPts val="1600"/>
              </a:lnSpc>
            </a:pPr>
            <a:r>
              <a:rPr kumimoji="1" lang="ja-JP" altLang="en-US" sz="1050" dirty="0">
                <a:latin typeface="メイリオ" panose="020B0604030504040204" pitchFamily="50" charset="-128"/>
                <a:ea typeface="メイリオ" panose="020B0604030504040204" pitchFamily="50" charset="-128"/>
              </a:rPr>
              <a:t>インターンシップを終えて、もう一度考えてみましょう。</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自分の考えに変化はありましたか？</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3" name="表 12">
            <a:extLst>
              <a:ext uri="{FF2B5EF4-FFF2-40B4-BE49-F238E27FC236}">
                <a16:creationId xmlns:a16="http://schemas.microsoft.com/office/drawing/2014/main" id="{87CB50F6-E505-41EA-B67B-DCE74616C9A5}"/>
              </a:ext>
            </a:extLst>
          </p:cNvPr>
          <p:cNvGraphicFramePr>
            <a:graphicFrameLocks noGrp="1"/>
          </p:cNvGraphicFramePr>
          <p:nvPr/>
        </p:nvGraphicFramePr>
        <p:xfrm>
          <a:off x="3479800" y="1701800"/>
          <a:ext cx="208280" cy="297180"/>
        </p:xfrm>
        <a:graphic>
          <a:graphicData uri="http://schemas.openxmlformats.org/drawingml/2006/table">
            <a:tbl>
              <a:tblPr/>
              <a:tblGrid>
                <a:gridCol w="208280">
                  <a:extLst>
                    <a:ext uri="{9D8B030D-6E8A-4147-A177-3AD203B41FA5}">
                      <a16:colId xmlns:a16="http://schemas.microsoft.com/office/drawing/2014/main" val="2890017820"/>
                    </a:ext>
                  </a:extLst>
                </a:gridCol>
              </a:tblGrid>
              <a:tr h="266700">
                <a:tc>
                  <a:txBody>
                    <a:bodyPr/>
                    <a:lstStyle/>
                    <a:p>
                      <a:endParaRPr kumimoji="1" lang="ja-JP" altLang="en-US" dirty="0"/>
                    </a:p>
                  </a:txBody>
                  <a:tcPr>
                    <a:lnL>
                      <a:noFill/>
                    </a:lnL>
                    <a:lnR>
                      <a:noFill/>
                    </a:lnR>
                    <a:lnT>
                      <a:noFill/>
                    </a:lnT>
                    <a:lnB>
                      <a:noFill/>
                    </a:lnB>
                  </a:tcPr>
                </a:tc>
                <a:extLst>
                  <a:ext uri="{0D108BD9-81ED-4DB2-BD59-A6C34878D82A}">
                    <a16:rowId xmlns:a16="http://schemas.microsoft.com/office/drawing/2014/main" val="321601551"/>
                  </a:ext>
                </a:extLst>
              </a:tr>
            </a:tbl>
          </a:graphicData>
        </a:graphic>
      </p:graphicFrame>
    </p:spTree>
    <p:extLst>
      <p:ext uri="{BB962C8B-B14F-4D97-AF65-F5344CB8AC3E}">
        <p14:creationId xmlns:p14="http://schemas.microsoft.com/office/powerpoint/2010/main" val="4133264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E56006A-6385-445E-A04E-592E3C56BD3A}"/>
              </a:ext>
            </a:extLst>
          </p:cNvPr>
          <p:cNvSpPr txBox="1"/>
          <p:nvPr/>
        </p:nvSpPr>
        <p:spPr>
          <a:xfrm>
            <a:off x="365760" y="548641"/>
            <a:ext cx="4981164" cy="696986"/>
          </a:xfrm>
          <a:prstGeom prst="rect">
            <a:avLst/>
          </a:prstGeom>
          <a:noFill/>
        </p:spPr>
        <p:txBody>
          <a:bodyPr wrap="square" rtlCol="0">
            <a:spAutoFit/>
          </a:bodyPr>
          <a:lstStyle/>
          <a:p>
            <a:pPr>
              <a:lnSpc>
                <a:spcPts val="1600"/>
              </a:lnSpc>
            </a:pPr>
            <a:r>
              <a:rPr kumimoji="1" lang="ja-JP" altLang="en-US" b="1" dirty="0">
                <a:solidFill>
                  <a:schemeClr val="accent2"/>
                </a:solidFill>
                <a:latin typeface="メイリオ" panose="020B0604030504040204" pitchFamily="50" charset="-128"/>
                <a:ea typeface="メイリオ" panose="020B0604030504040204" pitchFamily="50" charset="-128"/>
              </a:rPr>
              <a:t>１０．職場体験実習後 </a:t>
            </a:r>
            <a:r>
              <a:rPr kumimoji="1" lang="en-US" altLang="ja-JP" dirty="0">
                <a:solidFill>
                  <a:schemeClr val="accent2"/>
                </a:solidFill>
                <a:ea typeface="メイリオ" panose="020B0604030504040204" pitchFamily="50" charset="-128"/>
              </a:rPr>
              <a:t>work3</a:t>
            </a:r>
            <a:r>
              <a:rPr kumimoji="1" lang="ja-JP" altLang="en-US" b="1" dirty="0">
                <a:solidFill>
                  <a:schemeClr val="accent2"/>
                </a:solidFill>
                <a:latin typeface="メイリオ" panose="020B0604030504040204" pitchFamily="50" charset="-128"/>
                <a:ea typeface="メイリオ" panose="020B0604030504040204" pitchFamily="50" charset="-128"/>
              </a:rPr>
              <a:t>　</a:t>
            </a:r>
            <a:endParaRPr kumimoji="1" lang="en-US" altLang="ja-JP" b="1" dirty="0">
              <a:solidFill>
                <a:schemeClr val="accent2"/>
              </a:solidFill>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就職も進学も「進路」について考えるときのポイントは</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b="1" dirty="0">
                <a:latin typeface="メイリオ" panose="020B0604030504040204" pitchFamily="50" charset="-128"/>
                <a:ea typeface="メイリオ" panose="020B0604030504040204" pitchFamily="50" charset="-128"/>
              </a:rPr>
              <a:t>「自分が自分らしくいられる」</a:t>
            </a:r>
            <a:r>
              <a:rPr kumimoji="1" lang="ja-JP" altLang="en-US" sz="1050" dirty="0">
                <a:latin typeface="メイリオ" panose="020B0604030504040204" pitchFamily="50" charset="-128"/>
                <a:ea typeface="メイリオ" panose="020B0604030504040204" pitchFamily="50" charset="-128"/>
              </a:rPr>
              <a:t>こと。受け入れ先に伝える内容を考えましょう。</a:t>
            </a:r>
          </a:p>
        </p:txBody>
      </p:sp>
      <p:sp>
        <p:nvSpPr>
          <p:cNvPr id="3" name="楕円 2">
            <a:extLst>
              <a:ext uri="{FF2B5EF4-FFF2-40B4-BE49-F238E27FC236}">
                <a16:creationId xmlns:a16="http://schemas.microsoft.com/office/drawing/2014/main" id="{D165D592-EA1D-4F95-9706-C3D58ED7EE84}"/>
              </a:ext>
            </a:extLst>
          </p:cNvPr>
          <p:cNvSpPr/>
          <p:nvPr/>
        </p:nvSpPr>
        <p:spPr>
          <a:xfrm>
            <a:off x="5382831" y="350486"/>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改めて</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６</a:t>
            </a: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1332225499"/>
              </p:ext>
            </p:extLst>
          </p:nvPr>
        </p:nvGraphicFramePr>
        <p:xfrm>
          <a:off x="463731" y="2033008"/>
          <a:ext cx="5930538" cy="3024000"/>
        </p:xfrm>
        <a:graphic>
          <a:graphicData uri="http://schemas.openxmlformats.org/drawingml/2006/table">
            <a:tbl>
              <a:tblPr firstRow="1" bandRow="1"/>
              <a:tblGrid>
                <a:gridCol w="5930538">
                  <a:extLst>
                    <a:ext uri="{9D8B030D-6E8A-4147-A177-3AD203B41FA5}">
                      <a16:colId xmlns:a16="http://schemas.microsoft.com/office/drawing/2014/main" val="2996603285"/>
                    </a:ext>
                  </a:extLst>
                </a:gridCol>
              </a:tblGrid>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01367814"/>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414247391"/>
                  </a:ext>
                </a:extLst>
              </a:tr>
              <a:tr h="432000">
                <a:tc>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1190072797"/>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333105" y="1370671"/>
            <a:ext cx="6061164" cy="695062"/>
          </a:xfrm>
          <a:prstGeom prst="rect">
            <a:avLst/>
          </a:prstGeom>
          <a:noFill/>
        </p:spPr>
        <p:txBody>
          <a:bodyPr wrap="square" rtlCol="0">
            <a:spAutoFit/>
          </a:bodyPr>
          <a:lstStyle/>
          <a:p>
            <a:pPr>
              <a:lnSpc>
                <a:spcPts val="1600"/>
              </a:lnSpc>
            </a:pPr>
            <a:r>
              <a:rPr kumimoji="1" lang="ja-JP" altLang="en-US" sz="1400" b="1" dirty="0">
                <a:solidFill>
                  <a:schemeClr val="accent2"/>
                </a:solidFill>
              </a:rPr>
              <a:t>「得意」を追求してみる</a:t>
            </a:r>
            <a:r>
              <a:rPr kumimoji="1" lang="ja-JP" altLang="en-US" sz="1600" dirty="0"/>
              <a:t>　</a:t>
            </a:r>
            <a:endParaRPr kumimoji="1" lang="en-US" altLang="ja-JP" sz="1600" dirty="0"/>
          </a:p>
          <a:p>
            <a:pPr>
              <a:lnSpc>
                <a:spcPts val="1600"/>
              </a:lnSpc>
            </a:pPr>
            <a:r>
              <a:rPr kumimoji="1" lang="ja-JP" altLang="en-US" sz="1000" dirty="0">
                <a:latin typeface="メイリオ" panose="020B0604030504040204" pitchFamily="50" charset="-128"/>
                <a:ea typeface="メイリオ" panose="020B0604030504040204" pitchFamily="50" charset="-128"/>
              </a:rPr>
              <a:t>だれにも負けない。他の人よりもできる、上手にできる、友達や家族、先生にほめられること。自分が好きなこと。長い時間取り組んでも嫌にならない。こういうことが「仕事」につながっていきます。</a:t>
            </a:r>
            <a:endParaRPr kumimoji="1" lang="ja-JP" altLang="en-US" sz="1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118AEB-E726-4914-A29B-B25BB2AA54C8}"/>
              </a:ext>
            </a:extLst>
          </p:cNvPr>
          <p:cNvSpPr txBox="1"/>
          <p:nvPr/>
        </p:nvSpPr>
        <p:spPr>
          <a:xfrm>
            <a:off x="398418" y="5025372"/>
            <a:ext cx="6061164" cy="693973"/>
          </a:xfrm>
          <a:prstGeom prst="rect">
            <a:avLst/>
          </a:prstGeom>
          <a:noFill/>
        </p:spPr>
        <p:txBody>
          <a:bodyPr wrap="square" rtlCol="0">
            <a:spAutoFit/>
          </a:bodyPr>
          <a:lstStyle/>
          <a:p>
            <a:pPr>
              <a:lnSpc>
                <a:spcPts val="1600"/>
              </a:lnSpc>
            </a:pPr>
            <a:r>
              <a:rPr kumimoji="1" lang="ja-JP" altLang="en-US" sz="1400" b="1" dirty="0">
                <a:solidFill>
                  <a:schemeClr val="accent2"/>
                </a:solidFill>
              </a:rPr>
              <a:t>「不得意」を追求してみる</a:t>
            </a:r>
            <a:r>
              <a:rPr kumimoji="1" lang="ja-JP" altLang="en-US" sz="1600" dirty="0"/>
              <a:t>　</a:t>
            </a:r>
            <a:endParaRPr kumimoji="1" lang="en-US" altLang="ja-JP" sz="1600" dirty="0"/>
          </a:p>
          <a:p>
            <a:pPr>
              <a:lnSpc>
                <a:spcPts val="1600"/>
              </a:lnSpc>
            </a:pPr>
            <a:r>
              <a:rPr kumimoji="1" lang="ja-JP" altLang="en-US" sz="1050" dirty="0">
                <a:latin typeface="メイリオ" panose="020B0604030504040204" pitchFamily="50" charset="-128"/>
                <a:ea typeface="メイリオ" panose="020B0604030504040204" pitchFamily="50" charset="-128"/>
              </a:rPr>
              <a:t>できない、苦手があるからこそ、「こうして克服した」「こういう時はこのように乗り切る」と</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いう</a:t>
            </a:r>
            <a:r>
              <a:rPr kumimoji="1" lang="ja-JP" altLang="en-US" sz="1050" b="1" dirty="0">
                <a:latin typeface="メイリオ" panose="020B0604030504040204" pitchFamily="50" charset="-128"/>
                <a:ea typeface="メイリオ" panose="020B0604030504040204" pitchFamily="50" charset="-128"/>
              </a:rPr>
              <a:t>挑戦する姿勢</a:t>
            </a:r>
            <a:r>
              <a:rPr kumimoji="1" lang="ja-JP" altLang="en-US" sz="1050" dirty="0">
                <a:latin typeface="メイリオ" panose="020B0604030504040204" pitchFamily="50" charset="-128"/>
                <a:ea typeface="メイリオ" panose="020B0604030504040204" pitchFamily="50" charset="-128"/>
              </a:rPr>
              <a:t>や</a:t>
            </a:r>
            <a:r>
              <a:rPr kumimoji="1" lang="ja-JP" altLang="en-US" sz="1050" b="1" dirty="0">
                <a:latin typeface="メイリオ" panose="020B0604030504040204" pitchFamily="50" charset="-128"/>
                <a:ea typeface="メイリオ" panose="020B0604030504040204" pitchFamily="50" charset="-128"/>
              </a:rPr>
              <a:t>適応能力をアピール</a:t>
            </a:r>
            <a:r>
              <a:rPr kumimoji="1" lang="ja-JP" altLang="en-US" sz="1050" dirty="0">
                <a:latin typeface="メイリオ" panose="020B0604030504040204" pitchFamily="50" charset="-128"/>
                <a:ea typeface="メイリオ" panose="020B0604030504040204" pitchFamily="50" charset="-128"/>
              </a:rPr>
              <a:t>することができます。</a:t>
            </a: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494208522"/>
              </p:ext>
            </p:extLst>
          </p:nvPr>
        </p:nvGraphicFramePr>
        <p:xfrm>
          <a:off x="496386" y="5725091"/>
          <a:ext cx="5930538" cy="3888000"/>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dirty="0">
                          <a:latin typeface="メイリオ" panose="020B0604030504040204" pitchFamily="50" charset="-128"/>
                          <a:ea typeface="メイリオ" panose="020B0604030504040204" pitchFamily="50" charset="-128"/>
                        </a:rPr>
                        <a:t>不得意なこと（できない・苦手）</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克服方法・乗り切り方</a:t>
                      </a:r>
                    </a:p>
                  </a:txBody>
                  <a:tcPr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dirty="0"/>
                    </a:p>
                  </a:txBody>
                  <a:tcPr anchor="b">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nchor="b">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179641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1349597"/>
                  </a:ext>
                </a:extLst>
              </a:tr>
            </a:tbl>
          </a:graphicData>
        </a:graphic>
      </p:graphicFrame>
      <p:pic>
        <p:nvPicPr>
          <p:cNvPr id="9" name="グラフィックス 8" descr="葉">
            <a:extLst>
              <a:ext uri="{FF2B5EF4-FFF2-40B4-BE49-F238E27FC236}">
                <a16:creationId xmlns:a16="http://schemas.microsoft.com/office/drawing/2014/main" id="{064A2D0E-F7D2-4B7C-A563-9F7259CCBDF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15638" y="166166"/>
            <a:ext cx="692177" cy="692177"/>
          </a:xfrm>
          <a:prstGeom prst="rect">
            <a:avLst/>
          </a:prstGeom>
        </p:spPr>
      </p:pic>
    </p:spTree>
    <p:extLst>
      <p:ext uri="{BB962C8B-B14F-4D97-AF65-F5344CB8AC3E}">
        <p14:creationId xmlns:p14="http://schemas.microsoft.com/office/powerpoint/2010/main" val="293461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a:extLst>
              <a:ext uri="{FF2B5EF4-FFF2-40B4-BE49-F238E27FC236}">
                <a16:creationId xmlns:a16="http://schemas.microsoft.com/office/drawing/2014/main" id="{490AE017-2CF3-465F-B439-5DA719F28025}"/>
              </a:ext>
            </a:extLst>
          </p:cNvPr>
          <p:cNvCxnSpPr>
            <a:cxnSpLocks/>
          </p:cNvCxnSpPr>
          <p:nvPr/>
        </p:nvCxnSpPr>
        <p:spPr>
          <a:xfrm>
            <a:off x="5581529" y="4326959"/>
            <a:ext cx="6792" cy="2910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9" name="グループ 12" title="年 4">
            <a:extLst>
              <a:ext uri="{FF2B5EF4-FFF2-40B4-BE49-F238E27FC236}">
                <a16:creationId xmlns:a16="http://schemas.microsoft.com/office/drawing/2014/main" id="{E92A4258-5C55-4381-BE15-AC192D47530E}"/>
              </a:ext>
            </a:extLst>
          </p:cNvPr>
          <p:cNvGrpSpPr/>
          <p:nvPr/>
        </p:nvGrpSpPr>
        <p:grpSpPr>
          <a:xfrm rot="5400000">
            <a:off x="1163941" y="7456503"/>
            <a:ext cx="3600000" cy="921573"/>
            <a:chOff x="8480591" y="3112888"/>
            <a:chExt cx="3133180" cy="575664"/>
          </a:xfrm>
        </p:grpSpPr>
        <p:cxnSp>
          <p:nvCxnSpPr>
            <p:cNvPr id="210" name="直線​​コネクタ(S) 131" title="四半期の線">
              <a:extLst>
                <a:ext uri="{FF2B5EF4-FFF2-40B4-BE49-F238E27FC236}">
                  <a16:creationId xmlns:a16="http://schemas.microsoft.com/office/drawing/2014/main" id="{F0F15EBD-13A4-45B2-8E96-2582529E768C}"/>
                </a:ext>
              </a:extLst>
            </p:cNvPr>
            <p:cNvCxnSpPr>
              <a:cxnSpLocks/>
            </p:cNvCxnSpPr>
            <p:nvPr/>
          </p:nvCxnSpPr>
          <p:spPr>
            <a:xfrm>
              <a:off x="10785757"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11" name="直線​​コネクタ(S) 123" title="四半期の線">
              <a:extLst>
                <a:ext uri="{FF2B5EF4-FFF2-40B4-BE49-F238E27FC236}">
                  <a16:creationId xmlns:a16="http://schemas.microsoft.com/office/drawing/2014/main" id="{407E6D97-615C-4A21-A62D-B7ADCBF6C782}"/>
                </a:ext>
              </a:extLst>
            </p:cNvPr>
            <p:cNvCxnSpPr>
              <a:cxnSpLocks/>
            </p:cNvCxnSpPr>
            <p:nvPr/>
          </p:nvCxnSpPr>
          <p:spPr>
            <a:xfrm>
              <a:off x="9604992" y="3119046"/>
              <a:ext cx="0" cy="165471"/>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12" name="矢印:右 132" title="年の矢印">
              <a:extLst>
                <a:ext uri="{FF2B5EF4-FFF2-40B4-BE49-F238E27FC236}">
                  <a16:creationId xmlns:a16="http://schemas.microsoft.com/office/drawing/2014/main" id="{CE85748A-5DD0-4DDE-A45A-C78BD5688ACE}"/>
                </a:ext>
              </a:extLst>
            </p:cNvPr>
            <p:cNvSpPr/>
            <p:nvPr/>
          </p:nvSpPr>
          <p:spPr>
            <a:xfrm>
              <a:off x="8480591" y="3333296"/>
              <a:ext cx="3133180" cy="355256"/>
            </a:xfrm>
            <a:prstGeom prst="rightArrow">
              <a:avLst>
                <a:gd name="adj1" fmla="val 100000"/>
                <a:gd name="adj2" fmla="val 50000"/>
              </a:avLst>
            </a:prstGeom>
            <a:gradFill flip="none" rotWithShape="1">
              <a:gsLst>
                <a:gs pos="0">
                  <a:schemeClr val="accent4">
                    <a:lumMod val="20000"/>
                    <a:lumOff val="80000"/>
                  </a:schemeClr>
                </a:gs>
                <a:gs pos="100000">
                  <a:schemeClr val="accent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900" dirty="0">
                <a:latin typeface="Meiryo UI" panose="020B0604030504040204" pitchFamily="34" charset="-128"/>
                <a:ea typeface="Meiryo UI" panose="020B0604030504040204" pitchFamily="34" charset="-128"/>
              </a:endParaRPr>
            </a:p>
          </p:txBody>
        </p:sp>
        <p:sp>
          <p:nvSpPr>
            <p:cNvPr id="213" name="円/楕円 174" title="四半期の背景の円">
              <a:extLst>
                <a:ext uri="{FF2B5EF4-FFF2-40B4-BE49-F238E27FC236}">
                  <a16:creationId xmlns:a16="http://schemas.microsoft.com/office/drawing/2014/main" id="{224961E3-276D-4D5C-8E04-4AD2362FA444}"/>
                </a:ext>
              </a:extLst>
            </p:cNvPr>
            <p:cNvSpPr/>
            <p:nvPr/>
          </p:nvSpPr>
          <p:spPr>
            <a:xfrm>
              <a:off x="10636719" y="3393029"/>
              <a:ext cx="208879" cy="224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sp>
          <p:nvSpPr>
            <p:cNvPr id="214" name="円/楕円 173" title="四半期の背景の円">
              <a:extLst>
                <a:ext uri="{FF2B5EF4-FFF2-40B4-BE49-F238E27FC236}">
                  <a16:creationId xmlns:a16="http://schemas.microsoft.com/office/drawing/2014/main" id="{6449AAC8-7D0A-4218-9128-5D3767841D13}"/>
                </a:ext>
              </a:extLst>
            </p:cNvPr>
            <p:cNvSpPr/>
            <p:nvPr/>
          </p:nvSpPr>
          <p:spPr>
            <a:xfrm>
              <a:off x="9857604"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215" name="円/楕円 169" title="四半期の背景の円">
              <a:extLst>
                <a:ext uri="{FF2B5EF4-FFF2-40B4-BE49-F238E27FC236}">
                  <a16:creationId xmlns:a16="http://schemas.microsoft.com/office/drawing/2014/main" id="{DFB46336-ACA1-4122-9738-42E4E3E61F7E}"/>
                </a:ext>
              </a:extLst>
            </p:cNvPr>
            <p:cNvSpPr/>
            <p:nvPr/>
          </p:nvSpPr>
          <p:spPr>
            <a:xfrm>
              <a:off x="9503429"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216" name="円/楕円 166" title="四半期の背景の円">
              <a:extLst>
                <a:ext uri="{FF2B5EF4-FFF2-40B4-BE49-F238E27FC236}">
                  <a16:creationId xmlns:a16="http://schemas.microsoft.com/office/drawing/2014/main" id="{9C48FDBF-820B-4975-8839-572124BB5501}"/>
                </a:ext>
              </a:extLst>
            </p:cNvPr>
            <p:cNvSpPr/>
            <p:nvPr/>
          </p:nvSpPr>
          <p:spPr>
            <a:xfrm>
              <a:off x="8832691" y="3403276"/>
              <a:ext cx="208879" cy="2023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cxnSp>
          <p:nvCxnSpPr>
            <p:cNvPr id="217" name="直線​​コネクタ(S) 53" title="四半期の線">
              <a:extLst>
                <a:ext uri="{FF2B5EF4-FFF2-40B4-BE49-F238E27FC236}">
                  <a16:creationId xmlns:a16="http://schemas.microsoft.com/office/drawing/2014/main" id="{2DA2E0DD-C227-4B3D-A612-050E46BB3ADA}"/>
                </a:ext>
              </a:extLst>
            </p:cNvPr>
            <p:cNvCxnSpPr>
              <a:cxnSpLocks/>
            </p:cNvCxnSpPr>
            <p:nvPr/>
          </p:nvCxnSpPr>
          <p:spPr>
            <a:xfrm>
              <a:off x="8927132"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18" name="直線​​コネクタ(S) 55" title="四半期の線">
              <a:extLst>
                <a:ext uri="{FF2B5EF4-FFF2-40B4-BE49-F238E27FC236}">
                  <a16:creationId xmlns:a16="http://schemas.microsoft.com/office/drawing/2014/main" id="{B264A559-8A53-47A2-A741-452B9409656A}"/>
                </a:ext>
              </a:extLst>
            </p:cNvPr>
            <p:cNvCxnSpPr>
              <a:cxnSpLocks/>
            </p:cNvCxnSpPr>
            <p:nvPr/>
          </p:nvCxnSpPr>
          <p:spPr>
            <a:xfrm>
              <a:off x="10695825" y="3112888"/>
              <a:ext cx="0" cy="179900"/>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19" name="テキスト ボックス 218" title="四半期の数値">
              <a:extLst>
                <a:ext uri="{FF2B5EF4-FFF2-40B4-BE49-F238E27FC236}">
                  <a16:creationId xmlns:a16="http://schemas.microsoft.com/office/drawing/2014/main" id="{A5C22CD1-EC9E-4AEC-9FE3-C0BD912C5F4D}"/>
                </a:ext>
              </a:extLst>
            </p:cNvPr>
            <p:cNvSpPr txBox="1"/>
            <p:nvPr/>
          </p:nvSpPr>
          <p:spPr>
            <a:xfrm rot="16200000">
              <a:off x="8838227" y="3399619"/>
              <a:ext cx="193287" cy="213311"/>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4</a:t>
              </a:r>
              <a:r>
                <a:rPr lang="ja-JP" altLang="en-US" sz="1050" dirty="0">
                  <a:latin typeface="Meiryo UI" panose="020B0604030504040204" pitchFamily="34" charset="-128"/>
                  <a:ea typeface="Meiryo UI" panose="020B0604030504040204" pitchFamily="34" charset="-128"/>
                </a:rPr>
                <a:t>月</a:t>
              </a:r>
            </a:p>
          </p:txBody>
        </p:sp>
        <p:sp>
          <p:nvSpPr>
            <p:cNvPr id="220" name="テキスト ボックス 219" title="四半期の数値">
              <a:extLst>
                <a:ext uri="{FF2B5EF4-FFF2-40B4-BE49-F238E27FC236}">
                  <a16:creationId xmlns:a16="http://schemas.microsoft.com/office/drawing/2014/main" id="{68598D24-4EC1-4E75-980D-CCCF5B3A42BE}"/>
                </a:ext>
              </a:extLst>
            </p:cNvPr>
            <p:cNvSpPr txBox="1"/>
            <p:nvPr/>
          </p:nvSpPr>
          <p:spPr>
            <a:xfrm rot="16200000">
              <a:off x="9541232" y="3399865"/>
              <a:ext cx="186034" cy="222928"/>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8</a:t>
              </a:r>
              <a:r>
                <a:rPr lang="ja-JP" altLang="en-US" sz="1050" dirty="0">
                  <a:latin typeface="Meiryo UI" panose="020B0604030504040204" pitchFamily="34" charset="-128"/>
                  <a:ea typeface="Meiryo UI" panose="020B0604030504040204" pitchFamily="34" charset="-128"/>
                </a:rPr>
                <a:t>月</a:t>
              </a:r>
            </a:p>
          </p:txBody>
        </p:sp>
        <p:sp>
          <p:nvSpPr>
            <p:cNvPr id="221" name="テキスト ボックス 220" title="四半期の数値">
              <a:extLst>
                <a:ext uri="{FF2B5EF4-FFF2-40B4-BE49-F238E27FC236}">
                  <a16:creationId xmlns:a16="http://schemas.microsoft.com/office/drawing/2014/main" id="{DDE686E1-F851-4986-96FD-087148380AAE}"/>
                </a:ext>
              </a:extLst>
            </p:cNvPr>
            <p:cNvSpPr txBox="1"/>
            <p:nvPr/>
          </p:nvSpPr>
          <p:spPr>
            <a:xfrm rot="16200000">
              <a:off x="9884941" y="3399865"/>
              <a:ext cx="186034" cy="222928"/>
            </a:xfrm>
            <a:prstGeom prst="rect">
              <a:avLst/>
            </a:prstGeom>
            <a:noFill/>
          </p:spPr>
          <p:txBody>
            <a:bodyPr wrap="square" lIns="0" tIns="0" rIns="0" bIns="0" rtlCol="0" anchor="ctr">
              <a:noAutofit/>
            </a:bodyPr>
            <a:lstStyle/>
            <a:p>
              <a:pPr algn="ctr" rtl="0"/>
              <a:r>
                <a:rPr lang="ja-JP" altLang="en-US" sz="1050" dirty="0">
                  <a:latin typeface="Meiryo UI" panose="020B0604030504040204" pitchFamily="34" charset="-128"/>
                  <a:ea typeface="Meiryo UI" panose="020B0604030504040204" pitchFamily="34" charset="-128"/>
                </a:rPr>
                <a:t>９月</a:t>
              </a:r>
              <a:endParaRPr lang="en-US" altLang="ja-JP" sz="1050" dirty="0">
                <a:latin typeface="Meiryo UI" panose="020B0604030504040204" pitchFamily="34" charset="-128"/>
                <a:ea typeface="Meiryo UI" panose="020B0604030504040204" pitchFamily="34" charset="-128"/>
              </a:endParaRPr>
            </a:p>
          </p:txBody>
        </p:sp>
        <p:sp>
          <p:nvSpPr>
            <p:cNvPr id="222" name="テキスト ボックス 221" title="四半期の数値">
              <a:extLst>
                <a:ext uri="{FF2B5EF4-FFF2-40B4-BE49-F238E27FC236}">
                  <a16:creationId xmlns:a16="http://schemas.microsoft.com/office/drawing/2014/main" id="{581814C4-390D-4D3A-BFAB-A78C5F88222F}"/>
                </a:ext>
              </a:extLst>
            </p:cNvPr>
            <p:cNvSpPr txBox="1"/>
            <p:nvPr/>
          </p:nvSpPr>
          <p:spPr>
            <a:xfrm rot="16200000">
              <a:off x="10654581" y="3388290"/>
              <a:ext cx="197985" cy="229310"/>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12</a:t>
              </a:r>
              <a:r>
                <a:rPr lang="ja-JP" altLang="en-US" sz="1050" dirty="0">
                  <a:latin typeface="Meiryo UI" panose="020B0604030504040204" pitchFamily="34" charset="-128"/>
                  <a:ea typeface="Meiryo UI" panose="020B0604030504040204" pitchFamily="34" charset="-128"/>
                </a:rPr>
                <a:t>月</a:t>
              </a:r>
            </a:p>
          </p:txBody>
        </p:sp>
      </p:grpSp>
      <p:grpSp>
        <p:nvGrpSpPr>
          <p:cNvPr id="12" name="グループ 11" title="年 3">
            <a:extLst>
              <a:ext uri="{FF2B5EF4-FFF2-40B4-BE49-F238E27FC236}">
                <a16:creationId xmlns:a16="http://schemas.microsoft.com/office/drawing/2014/main" id="{3F285DE4-D4F7-46DA-AB4A-CA9A01C3467F}"/>
              </a:ext>
            </a:extLst>
          </p:cNvPr>
          <p:cNvGrpSpPr/>
          <p:nvPr/>
        </p:nvGrpSpPr>
        <p:grpSpPr>
          <a:xfrm rot="5400000">
            <a:off x="1371141" y="4324498"/>
            <a:ext cx="3240000" cy="935410"/>
            <a:chOff x="5886628" y="3096928"/>
            <a:chExt cx="2784204" cy="584306"/>
          </a:xfrm>
        </p:grpSpPr>
        <p:cxnSp>
          <p:nvCxnSpPr>
            <p:cNvPr id="118" name="直線​​コネクタ(S) 117" title="四半期の線">
              <a:extLst>
                <a:ext uri="{FF2B5EF4-FFF2-40B4-BE49-F238E27FC236}">
                  <a16:creationId xmlns:a16="http://schemas.microsoft.com/office/drawing/2014/main" id="{41B307BB-3402-4094-9F33-C7024257652B}"/>
                </a:ext>
              </a:extLst>
            </p:cNvPr>
            <p:cNvCxnSpPr>
              <a:cxnSpLocks/>
            </p:cNvCxnSpPr>
            <p:nvPr/>
          </p:nvCxnSpPr>
          <p:spPr>
            <a:xfrm rot="16140000" flipH="1">
              <a:off x="7053307" y="3185122"/>
              <a:ext cx="179900" cy="3512"/>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185" name="矢印:右 184" title="年の矢印">
              <a:extLst>
                <a:ext uri="{FF2B5EF4-FFF2-40B4-BE49-F238E27FC236}">
                  <a16:creationId xmlns:a16="http://schemas.microsoft.com/office/drawing/2014/main" id="{A7D364CD-A62A-4E74-A3A3-D45CADD6DED2}"/>
                </a:ext>
              </a:extLst>
            </p:cNvPr>
            <p:cNvSpPr/>
            <p:nvPr/>
          </p:nvSpPr>
          <p:spPr>
            <a:xfrm>
              <a:off x="5886628" y="3325978"/>
              <a:ext cx="2784204" cy="355256"/>
            </a:xfrm>
            <a:prstGeom prst="rightArrow">
              <a:avLst>
                <a:gd name="adj1" fmla="val 100000"/>
                <a:gd name="adj2" fmla="val 50000"/>
              </a:avLst>
            </a:prstGeom>
            <a:gradFill flip="none" rotWithShape="1">
              <a:gsLst>
                <a:gs pos="0">
                  <a:schemeClr val="accent3">
                    <a:lumMod val="20000"/>
                    <a:lumOff val="80000"/>
                  </a:schemeClr>
                </a:gs>
                <a:gs pos="100000">
                  <a:schemeClr val="accent3"/>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900" dirty="0">
                <a:latin typeface="Meiryo UI" panose="020B0604030504040204" pitchFamily="34" charset="-128"/>
                <a:ea typeface="Meiryo UI" panose="020B0604030504040204" pitchFamily="34" charset="-128"/>
              </a:endParaRPr>
            </a:p>
          </p:txBody>
        </p:sp>
        <p:sp>
          <p:nvSpPr>
            <p:cNvPr id="166" name="円/楕円 165" title="四半期の背景の円">
              <a:extLst>
                <a:ext uri="{FF2B5EF4-FFF2-40B4-BE49-F238E27FC236}">
                  <a16:creationId xmlns:a16="http://schemas.microsoft.com/office/drawing/2014/main" id="{CD235FFC-6A0E-47AF-AC8F-20677EB444FC}"/>
                </a:ext>
              </a:extLst>
            </p:cNvPr>
            <p:cNvSpPr/>
            <p:nvPr/>
          </p:nvSpPr>
          <p:spPr>
            <a:xfrm>
              <a:off x="8139590"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64" name="円/楕円 163" title="四半期の背景の円">
              <a:extLst>
                <a:ext uri="{FF2B5EF4-FFF2-40B4-BE49-F238E27FC236}">
                  <a16:creationId xmlns:a16="http://schemas.microsoft.com/office/drawing/2014/main" id="{2BB6040F-EB4E-4310-BF98-25F47485E087}"/>
                </a:ext>
              </a:extLst>
            </p:cNvPr>
            <p:cNvSpPr/>
            <p:nvPr/>
          </p:nvSpPr>
          <p:spPr>
            <a:xfrm>
              <a:off x="7053755" y="339511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63" name="円/楕円 162" title="四半期の背景の円">
              <a:extLst>
                <a:ext uri="{FF2B5EF4-FFF2-40B4-BE49-F238E27FC236}">
                  <a16:creationId xmlns:a16="http://schemas.microsoft.com/office/drawing/2014/main" id="{CBAEC703-69EC-45A2-BB54-7EAC7D4E5E9C}"/>
                </a:ext>
              </a:extLst>
            </p:cNvPr>
            <p:cNvSpPr/>
            <p:nvPr/>
          </p:nvSpPr>
          <p:spPr>
            <a:xfrm>
              <a:off x="6140756"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cxnSp>
          <p:nvCxnSpPr>
            <p:cNvPr id="50" name="直線​​コネクタ(S) 49" title="四半期の線">
              <a:extLst>
                <a:ext uri="{FF2B5EF4-FFF2-40B4-BE49-F238E27FC236}">
                  <a16:creationId xmlns:a16="http://schemas.microsoft.com/office/drawing/2014/main" id="{521F9259-091E-4E50-AC57-3FA326D587DF}"/>
                </a:ext>
              </a:extLst>
            </p:cNvPr>
            <p:cNvCxnSpPr>
              <a:cxnSpLocks/>
            </p:cNvCxnSpPr>
            <p:nvPr/>
          </p:nvCxnSpPr>
          <p:spPr>
            <a:xfrm>
              <a:off x="6246612"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2" name="直線​​コネクタ(S) 51" title="四半期の線">
              <a:extLst>
                <a:ext uri="{FF2B5EF4-FFF2-40B4-BE49-F238E27FC236}">
                  <a16:creationId xmlns:a16="http://schemas.microsoft.com/office/drawing/2014/main" id="{F54047B2-9C08-4A8C-A924-AA676C29FB41}"/>
                </a:ext>
              </a:extLst>
            </p:cNvPr>
            <p:cNvCxnSpPr>
              <a:cxnSpLocks/>
            </p:cNvCxnSpPr>
            <p:nvPr/>
          </p:nvCxnSpPr>
          <p:spPr>
            <a:xfrm>
              <a:off x="7541396"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3" name="直線​​コネクタ(S) 52" title="四半期の線">
              <a:extLst>
                <a:ext uri="{FF2B5EF4-FFF2-40B4-BE49-F238E27FC236}">
                  <a16:creationId xmlns:a16="http://schemas.microsoft.com/office/drawing/2014/main" id="{1B503BE8-868F-4660-8AFA-BE353AB48B68}"/>
                </a:ext>
              </a:extLst>
            </p:cNvPr>
            <p:cNvCxnSpPr>
              <a:cxnSpLocks/>
            </p:cNvCxnSpPr>
            <p:nvPr/>
          </p:nvCxnSpPr>
          <p:spPr>
            <a:xfrm>
              <a:off x="8188788"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5" name="テキスト ボックス 104" title="四半期の数値">
              <a:extLst>
                <a:ext uri="{FF2B5EF4-FFF2-40B4-BE49-F238E27FC236}">
                  <a16:creationId xmlns:a16="http://schemas.microsoft.com/office/drawing/2014/main" id="{16EAD50A-0933-4C9C-95E6-08A076B32041}"/>
                </a:ext>
              </a:extLst>
            </p:cNvPr>
            <p:cNvSpPr txBox="1"/>
            <p:nvPr/>
          </p:nvSpPr>
          <p:spPr>
            <a:xfrm rot="16200000">
              <a:off x="6146094" y="3404120"/>
              <a:ext cx="209351" cy="198098"/>
            </a:xfrm>
            <a:prstGeom prst="rect">
              <a:avLst/>
            </a:prstGeom>
            <a:noFill/>
          </p:spPr>
          <p:txBody>
            <a:bodyPr wrap="square" lIns="0" tIns="0" rIns="0" bIns="0" rtlCol="0" anchor="ctr">
              <a:noAutofit/>
            </a:bodyPr>
            <a:lstStyle/>
            <a:p>
              <a:pPr algn="ctr" rtl="0"/>
              <a:r>
                <a:rPr lang="ja-JP" altLang="en-US" sz="1050" dirty="0">
                  <a:latin typeface="Meiryo UI" panose="020B0604030504040204" pitchFamily="34" charset="-128"/>
                  <a:ea typeface="Meiryo UI" panose="020B0604030504040204" pitchFamily="34" charset="-128"/>
                </a:rPr>
                <a:t>５月</a:t>
              </a:r>
            </a:p>
          </p:txBody>
        </p:sp>
        <p:sp>
          <p:nvSpPr>
            <p:cNvPr id="106" name="テキスト ボックス 105" title="四半期の数値">
              <a:extLst>
                <a:ext uri="{FF2B5EF4-FFF2-40B4-BE49-F238E27FC236}">
                  <a16:creationId xmlns:a16="http://schemas.microsoft.com/office/drawing/2014/main" id="{1A5CBF37-8585-4DC5-9107-7C048ACE4F6B}"/>
                </a:ext>
              </a:extLst>
            </p:cNvPr>
            <p:cNvSpPr txBox="1"/>
            <p:nvPr/>
          </p:nvSpPr>
          <p:spPr>
            <a:xfrm rot="16200000">
              <a:off x="7044611" y="3404120"/>
              <a:ext cx="209351" cy="198098"/>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8</a:t>
              </a:r>
              <a:r>
                <a:rPr lang="ja-JP" altLang="en-US" sz="1050" dirty="0">
                  <a:latin typeface="Meiryo UI" panose="020B0604030504040204" pitchFamily="34" charset="-128"/>
                  <a:ea typeface="Meiryo UI" panose="020B0604030504040204" pitchFamily="34" charset="-128"/>
                </a:rPr>
                <a:t>月</a:t>
              </a:r>
            </a:p>
          </p:txBody>
        </p:sp>
        <p:sp>
          <p:nvSpPr>
            <p:cNvPr id="108" name="テキスト ボックス 107" title="四半期の数値">
              <a:extLst>
                <a:ext uri="{FF2B5EF4-FFF2-40B4-BE49-F238E27FC236}">
                  <a16:creationId xmlns:a16="http://schemas.microsoft.com/office/drawing/2014/main" id="{D56C61BF-4889-44FB-9251-6B314A0F79CE}"/>
                </a:ext>
              </a:extLst>
            </p:cNvPr>
            <p:cNvSpPr txBox="1"/>
            <p:nvPr/>
          </p:nvSpPr>
          <p:spPr>
            <a:xfrm rot="16200000">
              <a:off x="8154120" y="3404120"/>
              <a:ext cx="209351" cy="198098"/>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3</a:t>
              </a:r>
              <a:r>
                <a:rPr lang="ja-JP" altLang="en-US" sz="1050" dirty="0">
                  <a:latin typeface="Meiryo UI" panose="020B0604030504040204" pitchFamily="34" charset="-128"/>
                  <a:ea typeface="Meiryo UI" panose="020B0604030504040204" pitchFamily="34" charset="-128"/>
                </a:rPr>
                <a:t>月</a:t>
              </a:r>
            </a:p>
          </p:txBody>
        </p:sp>
      </p:grpSp>
      <p:grpSp>
        <p:nvGrpSpPr>
          <p:cNvPr id="97" name="グループ 7" title="年 1">
            <a:extLst>
              <a:ext uri="{FF2B5EF4-FFF2-40B4-BE49-F238E27FC236}">
                <a16:creationId xmlns:a16="http://schemas.microsoft.com/office/drawing/2014/main" id="{73A87EB3-5A25-4037-8422-195E7E6D5F3D}"/>
              </a:ext>
            </a:extLst>
          </p:cNvPr>
          <p:cNvGrpSpPr/>
          <p:nvPr/>
        </p:nvGrpSpPr>
        <p:grpSpPr>
          <a:xfrm rot="5400000">
            <a:off x="1433233" y="1473881"/>
            <a:ext cx="3060000" cy="846812"/>
            <a:chOff x="791621" y="3098284"/>
            <a:chExt cx="2695434" cy="582267"/>
          </a:xfrm>
        </p:grpSpPr>
        <p:cxnSp>
          <p:nvCxnSpPr>
            <p:cNvPr id="98" name="直線​​コネクタ(S) 112" title="四半期の線">
              <a:extLst>
                <a:ext uri="{FF2B5EF4-FFF2-40B4-BE49-F238E27FC236}">
                  <a16:creationId xmlns:a16="http://schemas.microsoft.com/office/drawing/2014/main" id="{C5961F87-4635-4343-966F-CDFE1F745765}"/>
                </a:ext>
              </a:extLst>
            </p:cNvPr>
            <p:cNvCxnSpPr>
              <a:cxnSpLocks/>
            </p:cNvCxnSpPr>
            <p:nvPr/>
          </p:nvCxnSpPr>
          <p:spPr>
            <a:xfrm rot="16320000" flipH="1">
              <a:off x="1911151" y="3183119"/>
              <a:ext cx="179760" cy="10089"/>
            </a:xfrm>
            <a:prstGeom prst="line">
              <a:avLst/>
            </a:prstGeom>
            <a:ln w="12700">
              <a:solidFill>
                <a:schemeClr val="accent2"/>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99" name="矢印:右 129" title="年の矢印">
              <a:extLst>
                <a:ext uri="{FF2B5EF4-FFF2-40B4-BE49-F238E27FC236}">
                  <a16:creationId xmlns:a16="http://schemas.microsoft.com/office/drawing/2014/main" id="{5251B2FB-B62C-48DD-905E-CE858C00DBDF}"/>
                </a:ext>
              </a:extLst>
            </p:cNvPr>
            <p:cNvSpPr/>
            <p:nvPr/>
          </p:nvSpPr>
          <p:spPr>
            <a:xfrm>
              <a:off x="791621" y="3325295"/>
              <a:ext cx="2695434" cy="355256"/>
            </a:xfrm>
            <a:prstGeom prst="rightArrow">
              <a:avLst>
                <a:gd name="adj1" fmla="val 100000"/>
                <a:gd name="adj2" fmla="val 50000"/>
              </a:avLst>
            </a:prstGeom>
            <a:gradFill flip="none" rotWithShape="1">
              <a:gsLst>
                <a:gs pos="0">
                  <a:schemeClr val="accent2">
                    <a:lumMod val="40000"/>
                    <a:lumOff val="60000"/>
                  </a:schemeClr>
                </a:gs>
                <a:gs pos="100000">
                  <a:schemeClr val="accent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900" dirty="0">
                <a:latin typeface="Meiryo UI" panose="020B0604030504040204" pitchFamily="34" charset="-128"/>
                <a:ea typeface="Meiryo UI" panose="020B0604030504040204" pitchFamily="34" charset="-128"/>
              </a:endParaRPr>
            </a:p>
          </p:txBody>
        </p:sp>
        <p:sp>
          <p:nvSpPr>
            <p:cNvPr id="100" name="円/楕円 157" title="四半期の背景の円">
              <a:extLst>
                <a:ext uri="{FF2B5EF4-FFF2-40B4-BE49-F238E27FC236}">
                  <a16:creationId xmlns:a16="http://schemas.microsoft.com/office/drawing/2014/main" id="{4F5A42F3-E7C3-419F-A746-6F3E885A75B4}"/>
                </a:ext>
              </a:extLst>
            </p:cNvPr>
            <p:cNvSpPr/>
            <p:nvPr/>
          </p:nvSpPr>
          <p:spPr>
            <a:xfrm>
              <a:off x="2980761"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01" name="円/楕円 144" title="四半期の背景の円">
              <a:extLst>
                <a:ext uri="{FF2B5EF4-FFF2-40B4-BE49-F238E27FC236}">
                  <a16:creationId xmlns:a16="http://schemas.microsoft.com/office/drawing/2014/main" id="{F554EB34-C637-4133-B9F5-B91E1E752C6E}"/>
                </a:ext>
              </a:extLst>
            </p:cNvPr>
            <p:cNvSpPr/>
            <p:nvPr/>
          </p:nvSpPr>
          <p:spPr>
            <a:xfrm>
              <a:off x="2542632" y="3374674"/>
              <a:ext cx="217336" cy="259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02" name="円/楕円 133" title="四半期の背景の円">
              <a:extLst>
                <a:ext uri="{FF2B5EF4-FFF2-40B4-BE49-F238E27FC236}">
                  <a16:creationId xmlns:a16="http://schemas.microsoft.com/office/drawing/2014/main" id="{945B1E9A-E8CF-4426-909B-7BF7971D406C}"/>
                </a:ext>
              </a:extLst>
            </p:cNvPr>
            <p:cNvSpPr/>
            <p:nvPr/>
          </p:nvSpPr>
          <p:spPr>
            <a:xfrm>
              <a:off x="1880236"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03" name="円/楕円 25" title="四半期の背景の円">
              <a:extLst>
                <a:ext uri="{FF2B5EF4-FFF2-40B4-BE49-F238E27FC236}">
                  <a16:creationId xmlns:a16="http://schemas.microsoft.com/office/drawing/2014/main" id="{AB939A5C-BE46-44B4-8D84-42A37AEC6899}"/>
                </a:ext>
              </a:extLst>
            </p:cNvPr>
            <p:cNvSpPr/>
            <p:nvPr/>
          </p:nvSpPr>
          <p:spPr>
            <a:xfrm>
              <a:off x="965783"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cxnSp>
          <p:nvCxnSpPr>
            <p:cNvPr id="104" name="直線​​コネクタ(S) 29" title="四半期の線">
              <a:extLst>
                <a:ext uri="{FF2B5EF4-FFF2-40B4-BE49-F238E27FC236}">
                  <a16:creationId xmlns:a16="http://schemas.microsoft.com/office/drawing/2014/main" id="{D243CE23-C0CF-450F-874B-1C38A9DABE8E}"/>
                </a:ext>
              </a:extLst>
            </p:cNvPr>
            <p:cNvCxnSpPr>
              <a:cxnSpLocks/>
            </p:cNvCxnSpPr>
            <p:nvPr/>
          </p:nvCxnSpPr>
          <p:spPr>
            <a:xfrm>
              <a:off x="1067475"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19" name="直線​​コネクタ(S) 35" title="四半期の線">
              <a:extLst>
                <a:ext uri="{FF2B5EF4-FFF2-40B4-BE49-F238E27FC236}">
                  <a16:creationId xmlns:a16="http://schemas.microsoft.com/office/drawing/2014/main" id="{2BBDC2C2-6731-4D7B-8724-045D5A41D447}"/>
                </a:ext>
              </a:extLst>
            </p:cNvPr>
            <p:cNvCxnSpPr>
              <a:cxnSpLocks/>
            </p:cNvCxnSpPr>
            <p:nvPr/>
          </p:nvCxnSpPr>
          <p:spPr>
            <a:xfrm rot="16380000" flipH="1">
              <a:off x="2513663" y="3182064"/>
              <a:ext cx="158580" cy="14619"/>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120" name="直線​​コネクタ(S) 36" title="四半期の線">
              <a:extLst>
                <a:ext uri="{FF2B5EF4-FFF2-40B4-BE49-F238E27FC236}">
                  <a16:creationId xmlns:a16="http://schemas.microsoft.com/office/drawing/2014/main" id="{E3C3E0BA-CDF4-4E70-862D-5BDE3A08621A}"/>
                </a:ext>
              </a:extLst>
            </p:cNvPr>
            <p:cNvCxnSpPr>
              <a:cxnSpLocks/>
            </p:cNvCxnSpPr>
            <p:nvPr/>
          </p:nvCxnSpPr>
          <p:spPr>
            <a:xfrm>
              <a:off x="3009651"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21" name="テキスト ボックス 120" title="四半期の数値">
              <a:extLst>
                <a:ext uri="{FF2B5EF4-FFF2-40B4-BE49-F238E27FC236}">
                  <a16:creationId xmlns:a16="http://schemas.microsoft.com/office/drawing/2014/main" id="{E69F1422-5D24-4D63-BCC4-8E96D0AE1A5A}"/>
                </a:ext>
              </a:extLst>
            </p:cNvPr>
            <p:cNvSpPr txBox="1"/>
            <p:nvPr/>
          </p:nvSpPr>
          <p:spPr>
            <a:xfrm rot="16200000">
              <a:off x="936602" y="3425823"/>
              <a:ext cx="268097" cy="154691"/>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4</a:t>
              </a:r>
              <a:r>
                <a:rPr lang="ja-JP" altLang="en-US" sz="1050" dirty="0">
                  <a:latin typeface="Meiryo UI" panose="020B0604030504040204" pitchFamily="34" charset="-128"/>
                  <a:ea typeface="Meiryo UI" panose="020B0604030504040204" pitchFamily="34" charset="-128"/>
                </a:rPr>
                <a:t>月</a:t>
              </a:r>
            </a:p>
          </p:txBody>
        </p:sp>
        <p:sp>
          <p:nvSpPr>
            <p:cNvPr id="122" name="テキスト ボックス 121" title="四半期の数値">
              <a:extLst>
                <a:ext uri="{FF2B5EF4-FFF2-40B4-BE49-F238E27FC236}">
                  <a16:creationId xmlns:a16="http://schemas.microsoft.com/office/drawing/2014/main" id="{132C430A-A86F-4058-B76E-9CF93033782B}"/>
                </a:ext>
              </a:extLst>
            </p:cNvPr>
            <p:cNvSpPr txBox="1"/>
            <p:nvPr/>
          </p:nvSpPr>
          <p:spPr>
            <a:xfrm rot="16200000">
              <a:off x="1863788" y="3425823"/>
              <a:ext cx="268097" cy="154691"/>
            </a:xfrm>
            <a:prstGeom prst="rect">
              <a:avLst/>
            </a:prstGeom>
            <a:noFill/>
          </p:spPr>
          <p:txBody>
            <a:bodyPr wrap="square" lIns="0" tIns="0" rIns="0" bIns="0" rtlCol="0" anchor="ctr">
              <a:noAutofit/>
            </a:bodyPr>
            <a:lstStyle/>
            <a:p>
              <a:pPr algn="ctr" rtl="0"/>
              <a:r>
                <a:rPr lang="en-US" altLang="ja-JP" sz="1100" dirty="0">
                  <a:latin typeface="Meiryo UI" panose="020B0604030504040204" pitchFamily="34" charset="-128"/>
                  <a:ea typeface="Meiryo UI" panose="020B0604030504040204" pitchFamily="34" charset="-128"/>
                </a:rPr>
                <a:t>8</a:t>
              </a:r>
              <a:r>
                <a:rPr lang="ja-JP" altLang="en-US" sz="1100" dirty="0">
                  <a:latin typeface="Meiryo UI" panose="020B0604030504040204" pitchFamily="34" charset="-128"/>
                  <a:ea typeface="Meiryo UI" panose="020B0604030504040204" pitchFamily="34" charset="-128"/>
                </a:rPr>
                <a:t>月</a:t>
              </a:r>
            </a:p>
          </p:txBody>
        </p:sp>
        <p:sp>
          <p:nvSpPr>
            <p:cNvPr id="123" name="テキスト ボックス 122" title="四半期の数値">
              <a:extLst>
                <a:ext uri="{FF2B5EF4-FFF2-40B4-BE49-F238E27FC236}">
                  <a16:creationId xmlns:a16="http://schemas.microsoft.com/office/drawing/2014/main" id="{DAD2C839-DFE5-4F12-AD6A-42D2B0D301EC}"/>
                </a:ext>
              </a:extLst>
            </p:cNvPr>
            <p:cNvSpPr txBox="1"/>
            <p:nvPr/>
          </p:nvSpPr>
          <p:spPr>
            <a:xfrm rot="16200000">
              <a:off x="2526902" y="3442693"/>
              <a:ext cx="268097" cy="126556"/>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12</a:t>
              </a:r>
              <a:r>
                <a:rPr lang="ja-JP" altLang="en-US" sz="1050" dirty="0">
                  <a:latin typeface="Meiryo UI" panose="020B0604030504040204" pitchFamily="34" charset="-128"/>
                  <a:ea typeface="Meiryo UI" panose="020B0604030504040204" pitchFamily="34" charset="-128"/>
                </a:rPr>
                <a:t>月</a:t>
              </a:r>
            </a:p>
          </p:txBody>
        </p:sp>
        <p:sp>
          <p:nvSpPr>
            <p:cNvPr id="129" name="テキスト ボックス 128" title="四半期の数値">
              <a:extLst>
                <a:ext uri="{FF2B5EF4-FFF2-40B4-BE49-F238E27FC236}">
                  <a16:creationId xmlns:a16="http://schemas.microsoft.com/office/drawing/2014/main" id="{0DB7EE3D-7A33-4AEB-AA9D-F18DFC5B7188}"/>
                </a:ext>
              </a:extLst>
            </p:cNvPr>
            <p:cNvSpPr txBox="1"/>
            <p:nvPr/>
          </p:nvSpPr>
          <p:spPr>
            <a:xfrm rot="16200000">
              <a:off x="2968643" y="3425823"/>
              <a:ext cx="268097" cy="154691"/>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3</a:t>
              </a:r>
              <a:r>
                <a:rPr lang="ja-JP" altLang="en-US" sz="1050" dirty="0">
                  <a:latin typeface="Meiryo UI" panose="020B0604030504040204" pitchFamily="34" charset="-128"/>
                  <a:ea typeface="Meiryo UI" panose="020B0604030504040204" pitchFamily="34" charset="-128"/>
                </a:rPr>
                <a:t>月</a:t>
              </a:r>
            </a:p>
          </p:txBody>
        </p:sp>
      </p:grpSp>
      <p:sp>
        <p:nvSpPr>
          <p:cNvPr id="6" name="テキスト ボックス 5">
            <a:extLst>
              <a:ext uri="{FF2B5EF4-FFF2-40B4-BE49-F238E27FC236}">
                <a16:creationId xmlns:a16="http://schemas.microsoft.com/office/drawing/2014/main" id="{A6B57859-9A7F-41F8-9A97-8D4181AC529C}"/>
              </a:ext>
            </a:extLst>
          </p:cNvPr>
          <p:cNvSpPr txBox="1"/>
          <p:nvPr/>
        </p:nvSpPr>
        <p:spPr>
          <a:xfrm>
            <a:off x="3389582" y="293499"/>
            <a:ext cx="886937" cy="332403"/>
          </a:xfrm>
          <a:prstGeom prst="rect">
            <a:avLst/>
          </a:prstGeom>
          <a:noFill/>
        </p:spPr>
        <p:txBody>
          <a:bodyPr wrap="square" rtlCol="0">
            <a:noAutofit/>
          </a:bodyPr>
          <a:lstStyle/>
          <a:p>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年次</a:t>
            </a:r>
          </a:p>
        </p:txBody>
      </p:sp>
      <p:sp>
        <p:nvSpPr>
          <p:cNvPr id="143" name="テキスト ボックス 142">
            <a:extLst>
              <a:ext uri="{FF2B5EF4-FFF2-40B4-BE49-F238E27FC236}">
                <a16:creationId xmlns:a16="http://schemas.microsoft.com/office/drawing/2014/main" id="{E544F954-4056-4012-9787-644589FEAB99}"/>
              </a:ext>
            </a:extLst>
          </p:cNvPr>
          <p:cNvSpPr txBox="1"/>
          <p:nvPr/>
        </p:nvSpPr>
        <p:spPr>
          <a:xfrm>
            <a:off x="3392192" y="3106895"/>
            <a:ext cx="749860" cy="266990"/>
          </a:xfrm>
          <a:prstGeom prst="rect">
            <a:avLst/>
          </a:prstGeom>
          <a:noFill/>
        </p:spPr>
        <p:txBody>
          <a:bodyPr wrap="square" rtlCol="0">
            <a:noAutofit/>
          </a:bodyPr>
          <a:lstStyle/>
          <a:p>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年次</a:t>
            </a:r>
          </a:p>
        </p:txBody>
      </p:sp>
      <p:sp>
        <p:nvSpPr>
          <p:cNvPr id="144" name="テキスト ボックス 143">
            <a:extLst>
              <a:ext uri="{FF2B5EF4-FFF2-40B4-BE49-F238E27FC236}">
                <a16:creationId xmlns:a16="http://schemas.microsoft.com/office/drawing/2014/main" id="{609ED7FF-C5A3-4E68-90CA-8112CCD7204C}"/>
              </a:ext>
            </a:extLst>
          </p:cNvPr>
          <p:cNvSpPr txBox="1"/>
          <p:nvPr/>
        </p:nvSpPr>
        <p:spPr>
          <a:xfrm>
            <a:off x="3426118" y="6173066"/>
            <a:ext cx="827338" cy="263242"/>
          </a:xfrm>
          <a:prstGeom prst="rect">
            <a:avLst/>
          </a:prstGeom>
          <a:noFill/>
        </p:spPr>
        <p:txBody>
          <a:bodyPr wrap="square" rtlCol="0">
            <a:noAutofit/>
          </a:bodyPr>
          <a:lstStyle/>
          <a:p>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rPr>
              <a:t>年次</a:t>
            </a:r>
          </a:p>
        </p:txBody>
      </p:sp>
      <p:sp>
        <p:nvSpPr>
          <p:cNvPr id="10" name="テキスト ボックス 9">
            <a:extLst>
              <a:ext uri="{FF2B5EF4-FFF2-40B4-BE49-F238E27FC236}">
                <a16:creationId xmlns:a16="http://schemas.microsoft.com/office/drawing/2014/main" id="{B0B508C7-7BAA-4F57-95C5-6CEEB046DD9A}"/>
              </a:ext>
            </a:extLst>
          </p:cNvPr>
          <p:cNvSpPr txBox="1"/>
          <p:nvPr/>
        </p:nvSpPr>
        <p:spPr>
          <a:xfrm>
            <a:off x="3422491" y="1633453"/>
            <a:ext cx="847169" cy="185182"/>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企業見学</a:t>
            </a:r>
          </a:p>
        </p:txBody>
      </p:sp>
      <p:sp>
        <p:nvSpPr>
          <p:cNvPr id="146" name="テキスト ボックス 145">
            <a:extLst>
              <a:ext uri="{FF2B5EF4-FFF2-40B4-BE49-F238E27FC236}">
                <a16:creationId xmlns:a16="http://schemas.microsoft.com/office/drawing/2014/main" id="{930C86D4-21AA-4DBB-84E4-7B71743CC003}"/>
              </a:ext>
            </a:extLst>
          </p:cNvPr>
          <p:cNvSpPr txBox="1"/>
          <p:nvPr/>
        </p:nvSpPr>
        <p:spPr>
          <a:xfrm>
            <a:off x="3523643" y="6985777"/>
            <a:ext cx="1978254" cy="218190"/>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就</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高卒求人票閲覧開始</a:t>
            </a:r>
          </a:p>
        </p:txBody>
      </p:sp>
      <p:sp>
        <p:nvSpPr>
          <p:cNvPr id="148" name="テキスト ボックス 147">
            <a:extLst>
              <a:ext uri="{FF2B5EF4-FFF2-40B4-BE49-F238E27FC236}">
                <a16:creationId xmlns:a16="http://schemas.microsoft.com/office/drawing/2014/main" id="{FBC3F185-30FF-4F1F-BFCE-23DCB8017737}"/>
              </a:ext>
            </a:extLst>
          </p:cNvPr>
          <p:cNvSpPr txBox="1"/>
          <p:nvPr/>
        </p:nvSpPr>
        <p:spPr>
          <a:xfrm>
            <a:off x="3592126" y="7686532"/>
            <a:ext cx="1761314" cy="433238"/>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就）応募書類提出</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面接・選考開始</a:t>
            </a:r>
          </a:p>
        </p:txBody>
      </p:sp>
      <p:sp>
        <p:nvSpPr>
          <p:cNvPr id="149" name="テキスト ボックス 148">
            <a:extLst>
              <a:ext uri="{FF2B5EF4-FFF2-40B4-BE49-F238E27FC236}">
                <a16:creationId xmlns:a16="http://schemas.microsoft.com/office/drawing/2014/main" id="{3CAFE85F-AF4E-4A4D-8B5A-0E2976BDA626}"/>
              </a:ext>
            </a:extLst>
          </p:cNvPr>
          <p:cNvSpPr txBox="1"/>
          <p:nvPr/>
        </p:nvSpPr>
        <p:spPr>
          <a:xfrm>
            <a:off x="3551186" y="7191401"/>
            <a:ext cx="2272941" cy="219444"/>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進</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オープンキャンパス終了</a:t>
            </a:r>
          </a:p>
        </p:txBody>
      </p:sp>
      <p:sp>
        <p:nvSpPr>
          <p:cNvPr id="150" name="テキスト ボックス 149">
            <a:extLst>
              <a:ext uri="{FF2B5EF4-FFF2-40B4-BE49-F238E27FC236}">
                <a16:creationId xmlns:a16="http://schemas.microsoft.com/office/drawing/2014/main" id="{0F9D9290-8F8F-435C-B2FB-F9FFF091CA15}"/>
              </a:ext>
            </a:extLst>
          </p:cNvPr>
          <p:cNvSpPr txBox="1"/>
          <p:nvPr/>
        </p:nvSpPr>
        <p:spPr>
          <a:xfrm>
            <a:off x="3505528" y="4502371"/>
            <a:ext cx="1440000" cy="258144"/>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職場体験実習</a:t>
            </a:r>
          </a:p>
        </p:txBody>
      </p:sp>
      <p:sp>
        <p:nvSpPr>
          <p:cNvPr id="151" name="円/楕円 169" title="四半期の背景の円">
            <a:extLst>
              <a:ext uri="{FF2B5EF4-FFF2-40B4-BE49-F238E27FC236}">
                <a16:creationId xmlns:a16="http://schemas.microsoft.com/office/drawing/2014/main" id="{0BC7CF52-41D7-464F-9060-A4019F6E4784}"/>
              </a:ext>
            </a:extLst>
          </p:cNvPr>
          <p:cNvSpPr/>
          <p:nvPr/>
        </p:nvSpPr>
        <p:spPr>
          <a:xfrm rot="5400000">
            <a:off x="2673140" y="6850432"/>
            <a:ext cx="218795" cy="338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52" name="テキスト ボックス 151" title="四半期の数値">
            <a:extLst>
              <a:ext uri="{FF2B5EF4-FFF2-40B4-BE49-F238E27FC236}">
                <a16:creationId xmlns:a16="http://schemas.microsoft.com/office/drawing/2014/main" id="{FC65922B-E51E-4314-8065-4316E8368C17}"/>
              </a:ext>
            </a:extLst>
          </p:cNvPr>
          <p:cNvSpPr txBox="1"/>
          <p:nvPr/>
        </p:nvSpPr>
        <p:spPr>
          <a:xfrm>
            <a:off x="2604358" y="6897494"/>
            <a:ext cx="297819" cy="230528"/>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7</a:t>
            </a:r>
            <a:r>
              <a:rPr lang="ja-JP" altLang="en-US" sz="1050" dirty="0">
                <a:latin typeface="Meiryo UI" panose="020B0604030504040204" pitchFamily="34" charset="-128"/>
                <a:ea typeface="Meiryo UI" panose="020B0604030504040204" pitchFamily="34" charset="-128"/>
              </a:rPr>
              <a:t>月</a:t>
            </a:r>
          </a:p>
        </p:txBody>
      </p:sp>
      <p:cxnSp>
        <p:nvCxnSpPr>
          <p:cNvPr id="153" name="直線​​コネクタ(S) 123" title="四半期の線">
            <a:extLst>
              <a:ext uri="{FF2B5EF4-FFF2-40B4-BE49-F238E27FC236}">
                <a16:creationId xmlns:a16="http://schemas.microsoft.com/office/drawing/2014/main" id="{6663E528-1B2D-43DC-A129-FBE6F4716ED4}"/>
              </a:ext>
            </a:extLst>
          </p:cNvPr>
          <p:cNvCxnSpPr>
            <a:cxnSpLocks/>
          </p:cNvCxnSpPr>
          <p:nvPr/>
        </p:nvCxnSpPr>
        <p:spPr>
          <a:xfrm rot="5400000">
            <a:off x="3245120" y="6906887"/>
            <a:ext cx="0" cy="264900"/>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29" name="円/楕円 174" title="四半期の背景の円">
            <a:extLst>
              <a:ext uri="{FF2B5EF4-FFF2-40B4-BE49-F238E27FC236}">
                <a16:creationId xmlns:a16="http://schemas.microsoft.com/office/drawing/2014/main" id="{809E061A-18E9-4071-819B-44B2E5F6EC1A}"/>
              </a:ext>
            </a:extLst>
          </p:cNvPr>
          <p:cNvSpPr/>
          <p:nvPr/>
        </p:nvSpPr>
        <p:spPr>
          <a:xfrm rot="5400000">
            <a:off x="2696674" y="9053237"/>
            <a:ext cx="216000" cy="360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cxnSp>
        <p:nvCxnSpPr>
          <p:cNvPr id="249" name="コネクタ: カギ線 248">
            <a:extLst>
              <a:ext uri="{FF2B5EF4-FFF2-40B4-BE49-F238E27FC236}">
                <a16:creationId xmlns:a16="http://schemas.microsoft.com/office/drawing/2014/main" id="{3AB8F75D-1717-415E-BF2C-7B71C5ED8637}"/>
              </a:ext>
            </a:extLst>
          </p:cNvPr>
          <p:cNvCxnSpPr>
            <a:cxnSpLocks/>
          </p:cNvCxnSpPr>
          <p:nvPr/>
        </p:nvCxnSpPr>
        <p:spPr>
          <a:xfrm>
            <a:off x="3125087" y="7732950"/>
            <a:ext cx="324000" cy="216000"/>
          </a:xfrm>
          <a:prstGeom prst="bentConnector3">
            <a:avLst>
              <a:gd name="adj1" fmla="val 54333"/>
            </a:avLst>
          </a:prstGeom>
          <a:ln w="12700"/>
        </p:spPr>
        <p:style>
          <a:lnRef idx="1">
            <a:schemeClr val="accent2"/>
          </a:lnRef>
          <a:fillRef idx="0">
            <a:schemeClr val="accent2"/>
          </a:fillRef>
          <a:effectRef idx="0">
            <a:schemeClr val="accent2"/>
          </a:effectRef>
          <a:fontRef idx="minor">
            <a:schemeClr val="tx1"/>
          </a:fontRef>
        </p:style>
      </p:cxnSp>
      <p:cxnSp>
        <p:nvCxnSpPr>
          <p:cNvPr id="251" name="直線​​コネクタ(S) 55" title="四半期の線">
            <a:extLst>
              <a:ext uri="{FF2B5EF4-FFF2-40B4-BE49-F238E27FC236}">
                <a16:creationId xmlns:a16="http://schemas.microsoft.com/office/drawing/2014/main" id="{9112C4DA-9C7B-4369-BBAE-F2C150D9B46D}"/>
              </a:ext>
            </a:extLst>
          </p:cNvPr>
          <p:cNvCxnSpPr>
            <a:cxnSpLocks/>
          </p:cNvCxnSpPr>
          <p:nvPr/>
        </p:nvCxnSpPr>
        <p:spPr>
          <a:xfrm rot="5400000">
            <a:off x="3185144" y="9100787"/>
            <a:ext cx="0" cy="264900"/>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52" name="テキスト ボックス 251" title="四半期の数値">
            <a:extLst>
              <a:ext uri="{FF2B5EF4-FFF2-40B4-BE49-F238E27FC236}">
                <a16:creationId xmlns:a16="http://schemas.microsoft.com/office/drawing/2014/main" id="{5185AC2C-9DCC-4DE0-9A4F-1B0CB3AFE229}"/>
              </a:ext>
            </a:extLst>
          </p:cNvPr>
          <p:cNvSpPr txBox="1"/>
          <p:nvPr/>
        </p:nvSpPr>
        <p:spPr>
          <a:xfrm>
            <a:off x="2646780" y="9110522"/>
            <a:ext cx="309430" cy="220583"/>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3</a:t>
            </a:r>
            <a:r>
              <a:rPr lang="ja-JP" altLang="en-US" sz="1050" dirty="0">
                <a:latin typeface="Meiryo UI" panose="020B0604030504040204" pitchFamily="34" charset="-128"/>
                <a:ea typeface="Meiryo UI" panose="020B0604030504040204" pitchFamily="34" charset="-128"/>
              </a:rPr>
              <a:t>月</a:t>
            </a:r>
          </a:p>
        </p:txBody>
      </p:sp>
      <p:sp>
        <p:nvSpPr>
          <p:cNvPr id="253" name="テキスト ボックス 252">
            <a:extLst>
              <a:ext uri="{FF2B5EF4-FFF2-40B4-BE49-F238E27FC236}">
                <a16:creationId xmlns:a16="http://schemas.microsoft.com/office/drawing/2014/main" id="{C4D51708-E9F7-4E05-93A7-6761FFA7D816}"/>
              </a:ext>
            </a:extLst>
          </p:cNvPr>
          <p:cNvSpPr txBox="1"/>
          <p:nvPr/>
        </p:nvSpPr>
        <p:spPr>
          <a:xfrm>
            <a:off x="3545199" y="8529394"/>
            <a:ext cx="2037874" cy="270659"/>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進</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願書受付開始</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入試開始</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合格・内定</a:t>
            </a:r>
          </a:p>
        </p:txBody>
      </p:sp>
      <p:sp>
        <p:nvSpPr>
          <p:cNvPr id="254" name="テキスト ボックス 253">
            <a:extLst>
              <a:ext uri="{FF2B5EF4-FFF2-40B4-BE49-F238E27FC236}">
                <a16:creationId xmlns:a16="http://schemas.microsoft.com/office/drawing/2014/main" id="{B64420B8-F737-47F0-8DBA-9174E64E4174}"/>
              </a:ext>
            </a:extLst>
          </p:cNvPr>
          <p:cNvSpPr txBox="1"/>
          <p:nvPr/>
        </p:nvSpPr>
        <p:spPr>
          <a:xfrm>
            <a:off x="3554340" y="9355583"/>
            <a:ext cx="570108" cy="178453"/>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卒業</a:t>
            </a:r>
          </a:p>
        </p:txBody>
      </p:sp>
      <p:sp>
        <p:nvSpPr>
          <p:cNvPr id="34" name="テキスト ボックス 33">
            <a:extLst>
              <a:ext uri="{FF2B5EF4-FFF2-40B4-BE49-F238E27FC236}">
                <a16:creationId xmlns:a16="http://schemas.microsoft.com/office/drawing/2014/main" id="{D2243143-B97E-47F6-B239-41D4A304821F}"/>
              </a:ext>
            </a:extLst>
          </p:cNvPr>
          <p:cNvSpPr txBox="1"/>
          <p:nvPr/>
        </p:nvSpPr>
        <p:spPr>
          <a:xfrm>
            <a:off x="359672" y="370787"/>
            <a:ext cx="2760750" cy="1034899"/>
          </a:xfrm>
          <a:prstGeom prst="rect">
            <a:avLst/>
          </a:prstGeom>
          <a:noFill/>
          <a:ln w="3175">
            <a:noFill/>
            <a:prstDash val="sysDot"/>
          </a:ln>
        </p:spPr>
        <p:txBody>
          <a:bodyPr wrap="square" rtlCol="0">
            <a:spAutoFit/>
          </a:bodyPr>
          <a:lstStyle/>
          <a:p>
            <a:pPr>
              <a:lnSpc>
                <a:spcPct val="150000"/>
              </a:lnSpc>
            </a:pPr>
            <a:r>
              <a:rPr kumimoji="1" lang="en-US" altLang="ja-JP" sz="1400" b="1" dirty="0">
                <a:solidFill>
                  <a:schemeClr val="accent2"/>
                </a:solidFill>
                <a:latin typeface="メイリオ" panose="020B0604030504040204" pitchFamily="50" charset="-128"/>
                <a:ea typeface="メイリオ" panose="020B0604030504040204" pitchFamily="50" charset="-128"/>
              </a:rPr>
              <a:t>02</a:t>
            </a:r>
            <a:r>
              <a:rPr kumimoji="1" lang="ja-JP" altLang="en-US" sz="1400" b="1" dirty="0">
                <a:solidFill>
                  <a:schemeClr val="accent2"/>
                </a:solidFill>
                <a:latin typeface="メイリオ" panose="020B0604030504040204" pitchFamily="50" charset="-128"/>
                <a:ea typeface="メイリオ" panose="020B0604030504040204" pitchFamily="50" charset="-128"/>
              </a:rPr>
              <a:t> 豊野高等専修学校</a:t>
            </a:r>
            <a:endParaRPr kumimoji="1" lang="en-US" altLang="ja-JP" sz="1400" b="1" dirty="0">
              <a:solidFill>
                <a:schemeClr val="accent2"/>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a:solidFill>
                  <a:schemeClr val="accent2"/>
                </a:solidFill>
                <a:latin typeface="メイリオ" panose="020B0604030504040204" pitchFamily="50" charset="-128"/>
                <a:ea typeface="メイリオ" panose="020B0604030504040204" pitchFamily="50" charset="-128"/>
              </a:rPr>
              <a:t>　  高等課程</a:t>
            </a:r>
            <a:r>
              <a:rPr kumimoji="1" lang="en-US" altLang="ja-JP" sz="1400" b="1" dirty="0">
                <a:solidFill>
                  <a:schemeClr val="accent2"/>
                </a:solidFill>
                <a:latin typeface="メイリオ" panose="020B0604030504040204" pitchFamily="50" charset="-128"/>
                <a:ea typeface="メイリオ" panose="020B0604030504040204" pitchFamily="50" charset="-128"/>
              </a:rPr>
              <a:t>3</a:t>
            </a:r>
            <a:r>
              <a:rPr kumimoji="1" lang="ja-JP" altLang="en-US" sz="1400" b="1" dirty="0">
                <a:solidFill>
                  <a:schemeClr val="accent2"/>
                </a:solidFill>
                <a:latin typeface="メイリオ" panose="020B0604030504040204" pitchFamily="50" charset="-128"/>
                <a:ea typeface="メイリオ" panose="020B0604030504040204" pitchFamily="50" charset="-128"/>
              </a:rPr>
              <a:t>年間</a:t>
            </a:r>
            <a:endParaRPr kumimoji="1" lang="en-US" altLang="ja-JP" sz="1400" b="1" dirty="0">
              <a:solidFill>
                <a:schemeClr val="accent2"/>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a:solidFill>
                  <a:schemeClr val="accent2"/>
                </a:solidFill>
                <a:latin typeface="メイリオ" panose="020B0604030504040204" pitchFamily="50" charset="-128"/>
                <a:ea typeface="メイリオ" panose="020B0604030504040204" pitchFamily="50" charset="-128"/>
              </a:rPr>
              <a:t>　  進路スケジュール</a:t>
            </a:r>
            <a:endParaRPr kumimoji="1" lang="en-US" altLang="ja-JP" sz="1400" b="1" dirty="0">
              <a:solidFill>
                <a:schemeClr val="accent2"/>
              </a:solidFill>
              <a:latin typeface="メイリオ" panose="020B0604030504040204" pitchFamily="50" charset="-128"/>
              <a:ea typeface="メイリオ" panose="020B0604030504040204" pitchFamily="50" charset="-128"/>
            </a:endParaRPr>
          </a:p>
        </p:txBody>
      </p:sp>
      <p:sp>
        <p:nvSpPr>
          <p:cNvPr id="259" name="矢印: 下 258">
            <a:extLst>
              <a:ext uri="{FF2B5EF4-FFF2-40B4-BE49-F238E27FC236}">
                <a16:creationId xmlns:a16="http://schemas.microsoft.com/office/drawing/2014/main" id="{B6CB58D4-A758-4407-ABE1-4E05ACE9FC9C}"/>
              </a:ext>
            </a:extLst>
          </p:cNvPr>
          <p:cNvSpPr/>
          <p:nvPr/>
        </p:nvSpPr>
        <p:spPr>
          <a:xfrm>
            <a:off x="5765702" y="351000"/>
            <a:ext cx="540000" cy="9354299"/>
          </a:xfrm>
          <a:prstGeom prst="downArrow">
            <a:avLst>
              <a:gd name="adj1" fmla="val 100000"/>
              <a:gd name="adj2" fmla="val 61631"/>
            </a:avLst>
          </a:prstGeom>
          <a:gradFill flip="none" rotWithShape="1">
            <a:gsLst>
              <a:gs pos="1000">
                <a:schemeClr val="accent4"/>
              </a:gs>
              <a:gs pos="52000">
                <a:schemeClr val="accent4">
                  <a:lumMod val="40000"/>
                  <a:lumOff val="60000"/>
                </a:schemeClr>
              </a:gs>
              <a:gs pos="100000">
                <a:schemeClr val="accent4">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dirty="0">
                <a:solidFill>
                  <a:sysClr val="windowText" lastClr="000000"/>
                </a:solidFill>
                <a:latin typeface="メイリオ" panose="020B0604030504040204" pitchFamily="50" charset="-128"/>
                <a:ea typeface="メイリオ" panose="020B0604030504040204" pitchFamily="50" charset="-128"/>
              </a:rPr>
              <a:t>高等課程　３年間</a:t>
            </a:r>
          </a:p>
        </p:txBody>
      </p:sp>
      <p:sp>
        <p:nvSpPr>
          <p:cNvPr id="260" name="テキスト ボックス 259">
            <a:extLst>
              <a:ext uri="{FF2B5EF4-FFF2-40B4-BE49-F238E27FC236}">
                <a16:creationId xmlns:a16="http://schemas.microsoft.com/office/drawing/2014/main" id="{73FF0D8A-906A-48AE-B4D2-E13D9CD74F1B}"/>
              </a:ext>
            </a:extLst>
          </p:cNvPr>
          <p:cNvSpPr txBox="1"/>
          <p:nvPr/>
        </p:nvSpPr>
        <p:spPr>
          <a:xfrm>
            <a:off x="3422491" y="2295225"/>
            <a:ext cx="1875675" cy="303528"/>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個別懇談：進路について</a:t>
            </a:r>
          </a:p>
        </p:txBody>
      </p:sp>
      <p:pic>
        <p:nvPicPr>
          <p:cNvPr id="4" name="グラフィックス 3" descr="拡大">
            <a:extLst>
              <a:ext uri="{FF2B5EF4-FFF2-40B4-BE49-F238E27FC236}">
                <a16:creationId xmlns:a16="http://schemas.microsoft.com/office/drawing/2014/main" id="{AC5E020E-39EF-4C2A-99FD-1A4442E087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70162" y="1570102"/>
            <a:ext cx="400118" cy="372597"/>
          </a:xfrm>
          <a:prstGeom prst="rect">
            <a:avLst/>
          </a:prstGeom>
        </p:spPr>
      </p:pic>
      <p:pic>
        <p:nvPicPr>
          <p:cNvPr id="16" name="グラフィックス 15" descr="道路標識">
            <a:extLst>
              <a:ext uri="{FF2B5EF4-FFF2-40B4-BE49-F238E27FC236}">
                <a16:creationId xmlns:a16="http://schemas.microsoft.com/office/drawing/2014/main" id="{6A1C380A-B9BC-4648-ABFB-880E32393A8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35423" y="4210484"/>
            <a:ext cx="914400" cy="914400"/>
          </a:xfrm>
          <a:prstGeom prst="rect">
            <a:avLst/>
          </a:prstGeom>
        </p:spPr>
      </p:pic>
      <p:pic>
        <p:nvPicPr>
          <p:cNvPr id="18" name="グラフィックス 17" descr="卒業式用の角帽">
            <a:extLst>
              <a:ext uri="{FF2B5EF4-FFF2-40B4-BE49-F238E27FC236}">
                <a16:creationId xmlns:a16="http://schemas.microsoft.com/office/drawing/2014/main" id="{E67811D4-78E0-4446-B334-8FEE3306EBF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8508" y="8765907"/>
            <a:ext cx="914400" cy="914400"/>
          </a:xfrm>
          <a:prstGeom prst="rect">
            <a:avLst/>
          </a:prstGeom>
        </p:spPr>
      </p:pic>
      <p:pic>
        <p:nvPicPr>
          <p:cNvPr id="20" name="グラフィックス 19" descr="教室">
            <a:extLst>
              <a:ext uri="{FF2B5EF4-FFF2-40B4-BE49-F238E27FC236}">
                <a16:creationId xmlns:a16="http://schemas.microsoft.com/office/drawing/2014/main" id="{5E24B485-6A20-4D0D-B9F1-45B0F9A73EB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335423" y="1701962"/>
            <a:ext cx="914400" cy="914400"/>
          </a:xfrm>
          <a:prstGeom prst="rect">
            <a:avLst/>
          </a:prstGeom>
        </p:spPr>
      </p:pic>
      <p:pic>
        <p:nvPicPr>
          <p:cNvPr id="22" name="グラフィックス 21" descr="本">
            <a:extLst>
              <a:ext uri="{FF2B5EF4-FFF2-40B4-BE49-F238E27FC236}">
                <a16:creationId xmlns:a16="http://schemas.microsoft.com/office/drawing/2014/main" id="{4157DF2B-D89C-4F61-AC4E-D886F6EB7A3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575923" y="7523638"/>
            <a:ext cx="914400" cy="914400"/>
          </a:xfrm>
          <a:prstGeom prst="rect">
            <a:avLst/>
          </a:prstGeom>
        </p:spPr>
      </p:pic>
      <p:pic>
        <p:nvPicPr>
          <p:cNvPr id="24" name="グラフィックス 23" descr="鉛筆">
            <a:extLst>
              <a:ext uri="{FF2B5EF4-FFF2-40B4-BE49-F238E27FC236}">
                <a16:creationId xmlns:a16="http://schemas.microsoft.com/office/drawing/2014/main" id="{CD5DB1D0-9C1B-40A4-9331-143E98A737F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85593" y="7039337"/>
            <a:ext cx="914400" cy="914400"/>
          </a:xfrm>
          <a:prstGeom prst="rect">
            <a:avLst/>
          </a:prstGeom>
        </p:spPr>
      </p:pic>
      <p:sp>
        <p:nvSpPr>
          <p:cNvPr id="230" name="テキスト ボックス 229">
            <a:extLst>
              <a:ext uri="{FF2B5EF4-FFF2-40B4-BE49-F238E27FC236}">
                <a16:creationId xmlns:a16="http://schemas.microsoft.com/office/drawing/2014/main" id="{62A2D63F-63EA-4E72-981D-DC884987BEC3}"/>
              </a:ext>
            </a:extLst>
          </p:cNvPr>
          <p:cNvSpPr txBox="1"/>
          <p:nvPr/>
        </p:nvSpPr>
        <p:spPr>
          <a:xfrm>
            <a:off x="3554323" y="5372563"/>
            <a:ext cx="1271791" cy="183222"/>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修学旅行</a:t>
            </a:r>
          </a:p>
        </p:txBody>
      </p:sp>
      <p:sp>
        <p:nvSpPr>
          <p:cNvPr id="224" name="円/楕円 174" title="四半期の背景の円">
            <a:extLst>
              <a:ext uri="{FF2B5EF4-FFF2-40B4-BE49-F238E27FC236}">
                <a16:creationId xmlns:a16="http://schemas.microsoft.com/office/drawing/2014/main" id="{FA19CF5E-1809-4F00-A362-21ED102CEDE3}"/>
              </a:ext>
            </a:extLst>
          </p:cNvPr>
          <p:cNvSpPr/>
          <p:nvPr/>
        </p:nvSpPr>
        <p:spPr>
          <a:xfrm rot="5400000">
            <a:off x="2667477" y="1176011"/>
            <a:ext cx="216000" cy="360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sp>
        <p:nvSpPr>
          <p:cNvPr id="223" name="テキスト ボックス 222" title="四半期の数値">
            <a:extLst>
              <a:ext uri="{FF2B5EF4-FFF2-40B4-BE49-F238E27FC236}">
                <a16:creationId xmlns:a16="http://schemas.microsoft.com/office/drawing/2014/main" id="{F1569D98-FDCD-4266-98AF-4537E1B81EAB}"/>
              </a:ext>
            </a:extLst>
          </p:cNvPr>
          <p:cNvSpPr txBox="1"/>
          <p:nvPr/>
        </p:nvSpPr>
        <p:spPr>
          <a:xfrm>
            <a:off x="2622057" y="1225773"/>
            <a:ext cx="335147" cy="230528"/>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6</a:t>
            </a:r>
            <a:r>
              <a:rPr lang="ja-JP" altLang="en-US" sz="1050" dirty="0">
                <a:latin typeface="Meiryo UI" panose="020B0604030504040204" pitchFamily="34" charset="-128"/>
                <a:ea typeface="Meiryo UI" panose="020B0604030504040204" pitchFamily="34" charset="-128"/>
              </a:rPr>
              <a:t>月</a:t>
            </a:r>
          </a:p>
        </p:txBody>
      </p:sp>
      <p:sp>
        <p:nvSpPr>
          <p:cNvPr id="225" name="テキスト ボックス 224">
            <a:extLst>
              <a:ext uri="{FF2B5EF4-FFF2-40B4-BE49-F238E27FC236}">
                <a16:creationId xmlns:a16="http://schemas.microsoft.com/office/drawing/2014/main" id="{FEDDE61A-21D8-4F4D-B2BE-5A3B4ED3B7A1}"/>
              </a:ext>
            </a:extLst>
          </p:cNvPr>
          <p:cNvSpPr txBox="1"/>
          <p:nvPr/>
        </p:nvSpPr>
        <p:spPr>
          <a:xfrm>
            <a:off x="3352213" y="821999"/>
            <a:ext cx="2194202" cy="296016"/>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家庭訪問：進路希望</a:t>
            </a:r>
          </a:p>
        </p:txBody>
      </p:sp>
      <p:cxnSp>
        <p:nvCxnSpPr>
          <p:cNvPr id="228" name="直線​​コネクタ(S) 112" title="四半期の線">
            <a:extLst>
              <a:ext uri="{FF2B5EF4-FFF2-40B4-BE49-F238E27FC236}">
                <a16:creationId xmlns:a16="http://schemas.microsoft.com/office/drawing/2014/main" id="{D7F3C1F2-369A-491A-BB14-AA18AEF4BFF7}"/>
              </a:ext>
            </a:extLst>
          </p:cNvPr>
          <p:cNvCxnSpPr>
            <a:cxnSpLocks/>
          </p:cNvCxnSpPr>
          <p:nvPr/>
        </p:nvCxnSpPr>
        <p:spPr>
          <a:xfrm flipH="1" flipV="1">
            <a:off x="3082229" y="1274709"/>
            <a:ext cx="296514" cy="7340"/>
          </a:xfrm>
          <a:prstGeom prst="line">
            <a:avLst/>
          </a:prstGeom>
          <a:ln w="12700">
            <a:solidFill>
              <a:schemeClr val="accent2"/>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34" name="円/楕円 174" title="四半期の背景の円">
            <a:extLst>
              <a:ext uri="{FF2B5EF4-FFF2-40B4-BE49-F238E27FC236}">
                <a16:creationId xmlns:a16="http://schemas.microsoft.com/office/drawing/2014/main" id="{D9074459-5CE8-4D7D-A8D0-52FA78A86A0D}"/>
              </a:ext>
            </a:extLst>
          </p:cNvPr>
          <p:cNvSpPr/>
          <p:nvPr/>
        </p:nvSpPr>
        <p:spPr>
          <a:xfrm rot="5400000">
            <a:off x="2680458" y="832669"/>
            <a:ext cx="212559"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sp>
        <p:nvSpPr>
          <p:cNvPr id="235" name="テキスト ボックス 234" title="四半期の数値">
            <a:extLst>
              <a:ext uri="{FF2B5EF4-FFF2-40B4-BE49-F238E27FC236}">
                <a16:creationId xmlns:a16="http://schemas.microsoft.com/office/drawing/2014/main" id="{A2CD615C-10EE-4AAF-9F24-5A68BDC38932}"/>
              </a:ext>
            </a:extLst>
          </p:cNvPr>
          <p:cNvSpPr txBox="1"/>
          <p:nvPr/>
        </p:nvSpPr>
        <p:spPr>
          <a:xfrm>
            <a:off x="2558628" y="928240"/>
            <a:ext cx="429527" cy="175613"/>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5</a:t>
            </a:r>
            <a:r>
              <a:rPr lang="ja-JP" altLang="en-US" sz="1050" dirty="0">
                <a:latin typeface="Meiryo UI" panose="020B0604030504040204" pitchFamily="34" charset="-128"/>
                <a:ea typeface="Meiryo UI" panose="020B0604030504040204" pitchFamily="34" charset="-128"/>
              </a:rPr>
              <a:t>月</a:t>
            </a:r>
          </a:p>
        </p:txBody>
      </p:sp>
      <p:sp>
        <p:nvSpPr>
          <p:cNvPr id="236" name="テキスト ボックス 235">
            <a:extLst>
              <a:ext uri="{FF2B5EF4-FFF2-40B4-BE49-F238E27FC236}">
                <a16:creationId xmlns:a16="http://schemas.microsoft.com/office/drawing/2014/main" id="{9D6693BB-48FB-4BB6-9238-32632166B2D8}"/>
              </a:ext>
            </a:extLst>
          </p:cNvPr>
          <p:cNvSpPr txBox="1"/>
          <p:nvPr/>
        </p:nvSpPr>
        <p:spPr>
          <a:xfrm>
            <a:off x="3422555" y="1199204"/>
            <a:ext cx="2579860" cy="146393"/>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校外研修</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社会活動</a:t>
            </a:r>
          </a:p>
        </p:txBody>
      </p:sp>
      <p:cxnSp>
        <p:nvCxnSpPr>
          <p:cNvPr id="237" name="直線​​コネクタ(S) 112" title="四半期の線">
            <a:extLst>
              <a:ext uri="{FF2B5EF4-FFF2-40B4-BE49-F238E27FC236}">
                <a16:creationId xmlns:a16="http://schemas.microsoft.com/office/drawing/2014/main" id="{31F5F489-4B5C-4B88-A52A-B4D748B289D4}"/>
              </a:ext>
            </a:extLst>
          </p:cNvPr>
          <p:cNvCxnSpPr>
            <a:cxnSpLocks/>
          </p:cNvCxnSpPr>
          <p:nvPr/>
        </p:nvCxnSpPr>
        <p:spPr>
          <a:xfrm flipH="1" flipV="1">
            <a:off x="3035298" y="949058"/>
            <a:ext cx="296514" cy="7340"/>
          </a:xfrm>
          <a:prstGeom prst="line">
            <a:avLst/>
          </a:prstGeom>
          <a:ln w="12700">
            <a:solidFill>
              <a:schemeClr val="accent2"/>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38" name="円/楕円 174" title="四半期の背景の円">
            <a:extLst>
              <a:ext uri="{FF2B5EF4-FFF2-40B4-BE49-F238E27FC236}">
                <a16:creationId xmlns:a16="http://schemas.microsoft.com/office/drawing/2014/main" id="{57F44BA4-7D6E-481B-8F2F-19F04EA8A821}"/>
              </a:ext>
            </a:extLst>
          </p:cNvPr>
          <p:cNvSpPr/>
          <p:nvPr/>
        </p:nvSpPr>
        <p:spPr>
          <a:xfrm rot="5400000">
            <a:off x="2719343" y="4110711"/>
            <a:ext cx="216000" cy="360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sp>
        <p:nvSpPr>
          <p:cNvPr id="239" name="テキスト ボックス 238" title="四半期の数値">
            <a:extLst>
              <a:ext uri="{FF2B5EF4-FFF2-40B4-BE49-F238E27FC236}">
                <a16:creationId xmlns:a16="http://schemas.microsoft.com/office/drawing/2014/main" id="{DAA3C6DB-507F-4BBB-9894-AEAA9BBF4D12}"/>
              </a:ext>
            </a:extLst>
          </p:cNvPr>
          <p:cNvSpPr txBox="1"/>
          <p:nvPr/>
        </p:nvSpPr>
        <p:spPr>
          <a:xfrm>
            <a:off x="2622616" y="4175447"/>
            <a:ext cx="335147" cy="230528"/>
          </a:xfrm>
          <a:prstGeom prst="rect">
            <a:avLst/>
          </a:prstGeom>
          <a:noFill/>
        </p:spPr>
        <p:txBody>
          <a:bodyPr wrap="square" lIns="0" tIns="0" rIns="0" bIns="0" rtlCol="0" anchor="ctr">
            <a:noAutofit/>
          </a:bodyPr>
          <a:lstStyle/>
          <a:p>
            <a:pPr algn="ctr" rtl="0"/>
            <a:r>
              <a:rPr lang="ja-JP" altLang="en-US" sz="1050" dirty="0">
                <a:latin typeface="Meiryo UI" panose="020B0604030504040204" pitchFamily="34" charset="-128"/>
                <a:ea typeface="Meiryo UI" panose="020B0604030504040204" pitchFamily="34" charset="-128"/>
              </a:rPr>
              <a:t>７月</a:t>
            </a:r>
          </a:p>
        </p:txBody>
      </p:sp>
      <p:sp>
        <p:nvSpPr>
          <p:cNvPr id="240" name="テキスト ボックス 239">
            <a:extLst>
              <a:ext uri="{FF2B5EF4-FFF2-40B4-BE49-F238E27FC236}">
                <a16:creationId xmlns:a16="http://schemas.microsoft.com/office/drawing/2014/main" id="{93E5CEDB-08E8-4DE0-B930-0A1BCDD1A615}"/>
              </a:ext>
            </a:extLst>
          </p:cNvPr>
          <p:cNvSpPr txBox="1"/>
          <p:nvPr/>
        </p:nvSpPr>
        <p:spPr>
          <a:xfrm>
            <a:off x="3466858" y="3434424"/>
            <a:ext cx="1978254" cy="570638"/>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進路希望調査・進路面談</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大学説明会</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ビックハット</a:t>
            </a:r>
            <a:r>
              <a:rPr kumimoji="1" lang="en-US" altLang="ja-JP" sz="105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cxnSp>
        <p:nvCxnSpPr>
          <p:cNvPr id="241" name="直線​​コネクタ(S) 112" title="四半期の線">
            <a:extLst>
              <a:ext uri="{FF2B5EF4-FFF2-40B4-BE49-F238E27FC236}">
                <a16:creationId xmlns:a16="http://schemas.microsoft.com/office/drawing/2014/main" id="{4D3ACAFF-6BD5-4DFC-8EB6-35CB95B692DD}"/>
              </a:ext>
            </a:extLst>
          </p:cNvPr>
          <p:cNvCxnSpPr>
            <a:cxnSpLocks/>
          </p:cNvCxnSpPr>
          <p:nvPr/>
        </p:nvCxnSpPr>
        <p:spPr>
          <a:xfrm flipH="1" flipV="1">
            <a:off x="3162777" y="4300257"/>
            <a:ext cx="296514" cy="7340"/>
          </a:xfrm>
          <a:prstGeom prst="line">
            <a:avLst/>
          </a:prstGeom>
          <a:ln w="12700">
            <a:solidFill>
              <a:schemeClr val="accent2"/>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42" name="円/楕円 174" title="四半期の背景の円">
            <a:extLst>
              <a:ext uri="{FF2B5EF4-FFF2-40B4-BE49-F238E27FC236}">
                <a16:creationId xmlns:a16="http://schemas.microsoft.com/office/drawing/2014/main" id="{C36971FA-EDD6-4ECF-B4B2-A0B59B8C884B}"/>
              </a:ext>
            </a:extLst>
          </p:cNvPr>
          <p:cNvSpPr/>
          <p:nvPr/>
        </p:nvSpPr>
        <p:spPr>
          <a:xfrm rot="5400000">
            <a:off x="2696675" y="3752814"/>
            <a:ext cx="216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solidFill>
                <a:schemeClr val="tx1"/>
              </a:solidFill>
              <a:latin typeface="Meiryo UI" panose="020B0604030504040204" pitchFamily="34" charset="-128"/>
              <a:ea typeface="Meiryo UI" panose="020B0604030504040204" pitchFamily="34" charset="-128"/>
            </a:endParaRPr>
          </a:p>
        </p:txBody>
      </p:sp>
      <p:sp>
        <p:nvSpPr>
          <p:cNvPr id="243" name="テキスト ボックス 242" title="四半期の数値">
            <a:extLst>
              <a:ext uri="{FF2B5EF4-FFF2-40B4-BE49-F238E27FC236}">
                <a16:creationId xmlns:a16="http://schemas.microsoft.com/office/drawing/2014/main" id="{2618686C-2977-434D-B41A-CBF48992EB5D}"/>
              </a:ext>
            </a:extLst>
          </p:cNvPr>
          <p:cNvSpPr txBox="1"/>
          <p:nvPr/>
        </p:nvSpPr>
        <p:spPr>
          <a:xfrm>
            <a:off x="2585348" y="3845262"/>
            <a:ext cx="429527" cy="175613"/>
          </a:xfrm>
          <a:prstGeom prst="rect">
            <a:avLst/>
          </a:prstGeom>
          <a:noFill/>
        </p:spPr>
        <p:txBody>
          <a:bodyPr wrap="square" lIns="0" tIns="0" rIns="0" bIns="0" rtlCol="0" anchor="ctr">
            <a:noAutofit/>
          </a:bodyPr>
          <a:lstStyle/>
          <a:p>
            <a:pPr algn="ctr" rtl="0"/>
            <a:r>
              <a:rPr lang="ja-JP" altLang="en-US" sz="1050" dirty="0">
                <a:latin typeface="Meiryo UI" panose="020B0604030504040204" pitchFamily="34" charset="-128"/>
                <a:ea typeface="Meiryo UI" panose="020B0604030504040204" pitchFamily="34" charset="-128"/>
              </a:rPr>
              <a:t>６月</a:t>
            </a:r>
          </a:p>
        </p:txBody>
      </p:sp>
      <p:sp>
        <p:nvSpPr>
          <p:cNvPr id="244" name="テキスト ボックス 243">
            <a:extLst>
              <a:ext uri="{FF2B5EF4-FFF2-40B4-BE49-F238E27FC236}">
                <a16:creationId xmlns:a16="http://schemas.microsoft.com/office/drawing/2014/main" id="{D7189A78-5C14-4FA6-A7C8-CA010A264D27}"/>
              </a:ext>
            </a:extLst>
          </p:cNvPr>
          <p:cNvSpPr txBox="1"/>
          <p:nvPr/>
        </p:nvSpPr>
        <p:spPr>
          <a:xfrm>
            <a:off x="3470492" y="4044554"/>
            <a:ext cx="1952907" cy="346079"/>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ボランティア等社会活動</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オープンキャンパス参加</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cxnSp>
        <p:nvCxnSpPr>
          <p:cNvPr id="245" name="直線​​コネクタ(S) 112" title="四半期の線">
            <a:extLst>
              <a:ext uri="{FF2B5EF4-FFF2-40B4-BE49-F238E27FC236}">
                <a16:creationId xmlns:a16="http://schemas.microsoft.com/office/drawing/2014/main" id="{4FA9EAAF-462A-4E9A-8D9E-ED1FCB7B7F52}"/>
              </a:ext>
            </a:extLst>
          </p:cNvPr>
          <p:cNvCxnSpPr>
            <a:cxnSpLocks/>
          </p:cNvCxnSpPr>
          <p:nvPr/>
        </p:nvCxnSpPr>
        <p:spPr>
          <a:xfrm flipH="1" flipV="1">
            <a:off x="3172362" y="3932813"/>
            <a:ext cx="296514" cy="7340"/>
          </a:xfrm>
          <a:prstGeom prst="line">
            <a:avLst/>
          </a:prstGeom>
          <a:ln w="12700">
            <a:solidFill>
              <a:schemeClr val="accent2"/>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46" name="テキスト ボックス 245">
            <a:extLst>
              <a:ext uri="{FF2B5EF4-FFF2-40B4-BE49-F238E27FC236}">
                <a16:creationId xmlns:a16="http://schemas.microsoft.com/office/drawing/2014/main" id="{0B47F6BF-3315-4201-AA12-B883B0266C22}"/>
              </a:ext>
            </a:extLst>
          </p:cNvPr>
          <p:cNvSpPr txBox="1"/>
          <p:nvPr/>
        </p:nvSpPr>
        <p:spPr>
          <a:xfrm>
            <a:off x="3499099" y="5194729"/>
            <a:ext cx="1404000" cy="215895"/>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インターンシップ</a:t>
            </a:r>
          </a:p>
        </p:txBody>
      </p:sp>
      <p:cxnSp>
        <p:nvCxnSpPr>
          <p:cNvPr id="247" name="直線​​コネクタ(S) 35" title="四半期の線">
            <a:extLst>
              <a:ext uri="{FF2B5EF4-FFF2-40B4-BE49-F238E27FC236}">
                <a16:creationId xmlns:a16="http://schemas.microsoft.com/office/drawing/2014/main" id="{5E111381-B242-43BD-B218-9AA247E094AD}"/>
              </a:ext>
            </a:extLst>
          </p:cNvPr>
          <p:cNvCxnSpPr>
            <a:cxnSpLocks/>
          </p:cNvCxnSpPr>
          <p:nvPr/>
        </p:nvCxnSpPr>
        <p:spPr>
          <a:xfrm flipH="1" flipV="1">
            <a:off x="3165136" y="5342413"/>
            <a:ext cx="310966" cy="1415"/>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50" name="円/楕円 144" title="四半期の背景の円">
            <a:extLst>
              <a:ext uri="{FF2B5EF4-FFF2-40B4-BE49-F238E27FC236}">
                <a16:creationId xmlns:a16="http://schemas.microsoft.com/office/drawing/2014/main" id="{93ABE9EC-B091-435F-9323-A19399F0B082}"/>
              </a:ext>
            </a:extLst>
          </p:cNvPr>
          <p:cNvSpPr/>
          <p:nvPr/>
        </p:nvSpPr>
        <p:spPr>
          <a:xfrm rot="5400000">
            <a:off x="2682676" y="5139265"/>
            <a:ext cx="252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248" name="テキスト ボックス 247" title="四半期の数値">
            <a:extLst>
              <a:ext uri="{FF2B5EF4-FFF2-40B4-BE49-F238E27FC236}">
                <a16:creationId xmlns:a16="http://schemas.microsoft.com/office/drawing/2014/main" id="{42BCF5FB-BB2C-42CF-9C64-053CF75C11F0}"/>
              </a:ext>
            </a:extLst>
          </p:cNvPr>
          <p:cNvSpPr txBox="1"/>
          <p:nvPr/>
        </p:nvSpPr>
        <p:spPr>
          <a:xfrm>
            <a:off x="2571973" y="5223411"/>
            <a:ext cx="429527" cy="143673"/>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11</a:t>
            </a:r>
            <a:r>
              <a:rPr lang="ja-JP" altLang="en-US" sz="1050" dirty="0">
                <a:latin typeface="Meiryo UI" panose="020B0604030504040204" pitchFamily="34" charset="-128"/>
                <a:ea typeface="Meiryo UI" panose="020B0604030504040204" pitchFamily="34" charset="-128"/>
              </a:rPr>
              <a:t>月</a:t>
            </a:r>
          </a:p>
        </p:txBody>
      </p:sp>
      <p:cxnSp>
        <p:nvCxnSpPr>
          <p:cNvPr id="92" name="直線​​コネクタ(S) 35" title="四半期の線">
            <a:extLst>
              <a:ext uri="{FF2B5EF4-FFF2-40B4-BE49-F238E27FC236}">
                <a16:creationId xmlns:a16="http://schemas.microsoft.com/office/drawing/2014/main" id="{A5198EA8-E3F1-4FB0-A7C4-08CB190F420F}"/>
              </a:ext>
            </a:extLst>
          </p:cNvPr>
          <p:cNvCxnSpPr>
            <a:cxnSpLocks/>
          </p:cNvCxnSpPr>
          <p:nvPr/>
        </p:nvCxnSpPr>
        <p:spPr>
          <a:xfrm flipH="1" flipV="1">
            <a:off x="3174282" y="4983046"/>
            <a:ext cx="310966" cy="1415"/>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93" name="円/楕円 144" title="四半期の背景の円">
            <a:extLst>
              <a:ext uri="{FF2B5EF4-FFF2-40B4-BE49-F238E27FC236}">
                <a16:creationId xmlns:a16="http://schemas.microsoft.com/office/drawing/2014/main" id="{B7454359-B581-4AAE-977F-47B45C865E9F}"/>
              </a:ext>
            </a:extLst>
          </p:cNvPr>
          <p:cNvSpPr/>
          <p:nvPr/>
        </p:nvSpPr>
        <p:spPr>
          <a:xfrm rot="5400000">
            <a:off x="2692346" y="4812750"/>
            <a:ext cx="252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94" name="テキスト ボックス 93" title="四半期の数値">
            <a:extLst>
              <a:ext uri="{FF2B5EF4-FFF2-40B4-BE49-F238E27FC236}">
                <a16:creationId xmlns:a16="http://schemas.microsoft.com/office/drawing/2014/main" id="{B067CFBA-1A46-42A6-839E-D6066158E58F}"/>
              </a:ext>
            </a:extLst>
          </p:cNvPr>
          <p:cNvSpPr txBox="1"/>
          <p:nvPr/>
        </p:nvSpPr>
        <p:spPr>
          <a:xfrm>
            <a:off x="2581030" y="4922744"/>
            <a:ext cx="429527" cy="143673"/>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10</a:t>
            </a:r>
            <a:r>
              <a:rPr lang="ja-JP" altLang="en-US" sz="1050" dirty="0">
                <a:latin typeface="Meiryo UI" panose="020B0604030504040204" pitchFamily="34" charset="-128"/>
                <a:ea typeface="Meiryo UI" panose="020B0604030504040204" pitchFamily="34" charset="-128"/>
              </a:rPr>
              <a:t>月</a:t>
            </a:r>
          </a:p>
        </p:txBody>
      </p:sp>
      <p:sp>
        <p:nvSpPr>
          <p:cNvPr id="95" name="テキスト ボックス 94">
            <a:extLst>
              <a:ext uri="{FF2B5EF4-FFF2-40B4-BE49-F238E27FC236}">
                <a16:creationId xmlns:a16="http://schemas.microsoft.com/office/drawing/2014/main" id="{E0C07808-6C17-47AA-89B0-C58AD90B08DB}"/>
              </a:ext>
            </a:extLst>
          </p:cNvPr>
          <p:cNvSpPr txBox="1"/>
          <p:nvPr/>
        </p:nvSpPr>
        <p:spPr>
          <a:xfrm>
            <a:off x="3429000" y="2049097"/>
            <a:ext cx="1350484" cy="268406"/>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いばら祭</a:t>
            </a:r>
          </a:p>
        </p:txBody>
      </p:sp>
      <p:cxnSp>
        <p:nvCxnSpPr>
          <p:cNvPr id="96" name="直線​​コネクタ(S) 35" title="四半期の線">
            <a:extLst>
              <a:ext uri="{FF2B5EF4-FFF2-40B4-BE49-F238E27FC236}">
                <a16:creationId xmlns:a16="http://schemas.microsoft.com/office/drawing/2014/main" id="{ADC16CB2-827D-4A96-833A-56CF8391DC75}"/>
              </a:ext>
            </a:extLst>
          </p:cNvPr>
          <p:cNvCxnSpPr>
            <a:cxnSpLocks/>
          </p:cNvCxnSpPr>
          <p:nvPr/>
        </p:nvCxnSpPr>
        <p:spPr>
          <a:xfrm flipH="1" flipV="1">
            <a:off x="3098594" y="2105042"/>
            <a:ext cx="310966" cy="1415"/>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107" name="円/楕円 144" title="四半期の背景の円">
            <a:extLst>
              <a:ext uri="{FF2B5EF4-FFF2-40B4-BE49-F238E27FC236}">
                <a16:creationId xmlns:a16="http://schemas.microsoft.com/office/drawing/2014/main" id="{14935EBD-E947-4C89-9920-7FD2541C8D4E}"/>
              </a:ext>
            </a:extLst>
          </p:cNvPr>
          <p:cNvSpPr/>
          <p:nvPr/>
        </p:nvSpPr>
        <p:spPr>
          <a:xfrm rot="5400000">
            <a:off x="2663225" y="1901725"/>
            <a:ext cx="252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09" name="テキスト ボックス 108" title="四半期の数値">
            <a:extLst>
              <a:ext uri="{FF2B5EF4-FFF2-40B4-BE49-F238E27FC236}">
                <a16:creationId xmlns:a16="http://schemas.microsoft.com/office/drawing/2014/main" id="{AB19AD7A-84A3-4C96-91F5-EFC65B1DDB2B}"/>
              </a:ext>
            </a:extLst>
          </p:cNvPr>
          <p:cNvSpPr txBox="1"/>
          <p:nvPr/>
        </p:nvSpPr>
        <p:spPr>
          <a:xfrm flipH="1">
            <a:off x="2440670" y="2019635"/>
            <a:ext cx="726227" cy="112896"/>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10</a:t>
            </a:r>
            <a:r>
              <a:rPr lang="ja-JP" altLang="en-US" sz="1050" dirty="0">
                <a:latin typeface="Meiryo UI" panose="020B0604030504040204" pitchFamily="34" charset="-128"/>
                <a:ea typeface="Meiryo UI" panose="020B0604030504040204" pitchFamily="34" charset="-128"/>
              </a:rPr>
              <a:t>月</a:t>
            </a:r>
          </a:p>
        </p:txBody>
      </p:sp>
      <p:sp>
        <p:nvSpPr>
          <p:cNvPr id="110" name="テキスト ボックス 109">
            <a:extLst>
              <a:ext uri="{FF2B5EF4-FFF2-40B4-BE49-F238E27FC236}">
                <a16:creationId xmlns:a16="http://schemas.microsoft.com/office/drawing/2014/main" id="{896E444B-1A19-4C0F-9605-038FD7CF6630}"/>
              </a:ext>
            </a:extLst>
          </p:cNvPr>
          <p:cNvSpPr txBox="1"/>
          <p:nvPr/>
        </p:nvSpPr>
        <p:spPr>
          <a:xfrm>
            <a:off x="3577091" y="8136849"/>
            <a:ext cx="1404000" cy="215895"/>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いばら祭</a:t>
            </a:r>
          </a:p>
        </p:txBody>
      </p:sp>
      <p:sp>
        <p:nvSpPr>
          <p:cNvPr id="112" name="円/楕円 144" title="四半期の背景の円">
            <a:extLst>
              <a:ext uri="{FF2B5EF4-FFF2-40B4-BE49-F238E27FC236}">
                <a16:creationId xmlns:a16="http://schemas.microsoft.com/office/drawing/2014/main" id="{9F81F982-399F-4207-A716-6B553CB947DE}"/>
              </a:ext>
            </a:extLst>
          </p:cNvPr>
          <p:cNvSpPr/>
          <p:nvPr/>
        </p:nvSpPr>
        <p:spPr>
          <a:xfrm rot="5400000">
            <a:off x="2699144" y="8073393"/>
            <a:ext cx="252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dirty="0">
              <a:latin typeface="Meiryo UI" panose="020B0604030504040204" pitchFamily="34" charset="-128"/>
              <a:ea typeface="Meiryo UI" panose="020B0604030504040204" pitchFamily="34" charset="-128"/>
            </a:endParaRPr>
          </a:p>
        </p:txBody>
      </p:sp>
      <p:sp>
        <p:nvSpPr>
          <p:cNvPr id="113" name="テキスト ボックス 112" title="四半期の数値">
            <a:extLst>
              <a:ext uri="{FF2B5EF4-FFF2-40B4-BE49-F238E27FC236}">
                <a16:creationId xmlns:a16="http://schemas.microsoft.com/office/drawing/2014/main" id="{2C71E027-B916-4F76-B73F-ED8E095D4FD1}"/>
              </a:ext>
            </a:extLst>
          </p:cNvPr>
          <p:cNvSpPr txBox="1"/>
          <p:nvPr/>
        </p:nvSpPr>
        <p:spPr>
          <a:xfrm>
            <a:off x="2596986" y="8171477"/>
            <a:ext cx="429527" cy="143673"/>
          </a:xfrm>
          <a:prstGeom prst="rect">
            <a:avLst/>
          </a:prstGeom>
          <a:noFill/>
        </p:spPr>
        <p:txBody>
          <a:bodyPr wrap="square" lIns="0" tIns="0" rIns="0" bIns="0" rtlCol="0" anchor="ctr">
            <a:noAutofit/>
          </a:bodyPr>
          <a:lstStyle/>
          <a:p>
            <a:pPr algn="ctr" rtl="0"/>
            <a:r>
              <a:rPr lang="en-US" altLang="ja-JP" sz="1050" dirty="0">
                <a:latin typeface="Meiryo UI" panose="020B0604030504040204" pitchFamily="34" charset="-128"/>
                <a:ea typeface="Meiryo UI" panose="020B0604030504040204" pitchFamily="34" charset="-128"/>
              </a:rPr>
              <a:t>10</a:t>
            </a:r>
            <a:r>
              <a:rPr lang="ja-JP" altLang="en-US" sz="1050" dirty="0">
                <a:latin typeface="Meiryo UI" panose="020B0604030504040204" pitchFamily="34" charset="-128"/>
                <a:ea typeface="Meiryo UI" panose="020B0604030504040204" pitchFamily="34" charset="-128"/>
              </a:rPr>
              <a:t>月</a:t>
            </a:r>
          </a:p>
        </p:txBody>
      </p:sp>
      <p:cxnSp>
        <p:nvCxnSpPr>
          <p:cNvPr id="114" name="コネクタ: カギ線 113">
            <a:extLst>
              <a:ext uri="{FF2B5EF4-FFF2-40B4-BE49-F238E27FC236}">
                <a16:creationId xmlns:a16="http://schemas.microsoft.com/office/drawing/2014/main" id="{5815142C-B441-45A9-A0AC-D6C7B8970416}"/>
              </a:ext>
            </a:extLst>
          </p:cNvPr>
          <p:cNvCxnSpPr>
            <a:cxnSpLocks/>
          </p:cNvCxnSpPr>
          <p:nvPr/>
        </p:nvCxnSpPr>
        <p:spPr>
          <a:xfrm>
            <a:off x="3137594" y="8253393"/>
            <a:ext cx="360000" cy="108000"/>
          </a:xfrm>
          <a:prstGeom prst="bentConnector3">
            <a:avLst>
              <a:gd name="adj1" fmla="val 49629"/>
            </a:avLst>
          </a:prstGeom>
          <a:ln w="12700"/>
        </p:spPr>
        <p:style>
          <a:lnRef idx="1">
            <a:schemeClr val="accent2"/>
          </a:lnRef>
          <a:fillRef idx="0">
            <a:schemeClr val="accent2"/>
          </a:fillRef>
          <a:effectRef idx="0">
            <a:schemeClr val="accent2"/>
          </a:effectRef>
          <a:fontRef idx="minor">
            <a:schemeClr val="tx1"/>
          </a:fontRef>
        </p:style>
      </p:cxnSp>
      <p:sp>
        <p:nvSpPr>
          <p:cNvPr id="115" name="テキスト ボックス 114">
            <a:extLst>
              <a:ext uri="{FF2B5EF4-FFF2-40B4-BE49-F238E27FC236}">
                <a16:creationId xmlns:a16="http://schemas.microsoft.com/office/drawing/2014/main" id="{6DD426A7-859A-4B6B-A02F-4149AA8F56A2}"/>
              </a:ext>
            </a:extLst>
          </p:cNvPr>
          <p:cNvSpPr txBox="1"/>
          <p:nvPr/>
        </p:nvSpPr>
        <p:spPr>
          <a:xfrm>
            <a:off x="3430887" y="527167"/>
            <a:ext cx="1668076" cy="208648"/>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オリエンテーション</a:t>
            </a:r>
          </a:p>
        </p:txBody>
      </p:sp>
      <p:sp>
        <p:nvSpPr>
          <p:cNvPr id="116" name="テキスト ボックス 115">
            <a:extLst>
              <a:ext uri="{FF2B5EF4-FFF2-40B4-BE49-F238E27FC236}">
                <a16:creationId xmlns:a16="http://schemas.microsoft.com/office/drawing/2014/main" id="{26B6A60C-8243-4060-BE91-F6285FA6A58E}"/>
              </a:ext>
            </a:extLst>
          </p:cNvPr>
          <p:cNvSpPr txBox="1"/>
          <p:nvPr/>
        </p:nvSpPr>
        <p:spPr>
          <a:xfrm>
            <a:off x="4399708" y="5375099"/>
            <a:ext cx="1404000" cy="215895"/>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生徒会三役選挙</a:t>
            </a:r>
          </a:p>
        </p:txBody>
      </p:sp>
      <p:sp>
        <p:nvSpPr>
          <p:cNvPr id="117" name="テキスト ボックス 116">
            <a:extLst>
              <a:ext uri="{FF2B5EF4-FFF2-40B4-BE49-F238E27FC236}">
                <a16:creationId xmlns:a16="http://schemas.microsoft.com/office/drawing/2014/main" id="{F32DFD5E-2177-44FA-B4FD-5DB4AC12AD13}"/>
              </a:ext>
            </a:extLst>
          </p:cNvPr>
          <p:cNvSpPr txBox="1"/>
          <p:nvPr/>
        </p:nvSpPr>
        <p:spPr>
          <a:xfrm>
            <a:off x="3554323" y="6517609"/>
            <a:ext cx="2546421" cy="131086"/>
          </a:xfrm>
          <a:prstGeom prst="rect">
            <a:avLst/>
          </a:prstGeom>
          <a:noFill/>
        </p:spPr>
        <p:txBody>
          <a:bodyPr wrap="square" rtlCol="0">
            <a:noAutofit/>
          </a:bodyPr>
          <a:lstStyle/>
          <a:p>
            <a:r>
              <a:rPr kumimoji="1" lang="ja-JP" altLang="en-US" sz="1050" dirty="0">
                <a:latin typeface="メイリオ" panose="020B0604030504040204" pitchFamily="50" charset="-128"/>
                <a:ea typeface="メイリオ" panose="020B0604030504040204" pitchFamily="50" charset="-128"/>
              </a:rPr>
              <a:t>就</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進</a:t>
            </a:r>
            <a:r>
              <a:rPr kumimoji="1" lang="en-US" altLang="ja-JP" sz="105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企業・学校情報収集</a:t>
            </a:r>
          </a:p>
        </p:txBody>
      </p:sp>
      <p:sp>
        <p:nvSpPr>
          <p:cNvPr id="124" name="テキスト ボックス 123">
            <a:extLst>
              <a:ext uri="{FF2B5EF4-FFF2-40B4-BE49-F238E27FC236}">
                <a16:creationId xmlns:a16="http://schemas.microsoft.com/office/drawing/2014/main" id="{E689022B-3D36-44B5-B25B-8ADE0D4D8FA6}"/>
              </a:ext>
            </a:extLst>
          </p:cNvPr>
          <p:cNvSpPr txBox="1"/>
          <p:nvPr/>
        </p:nvSpPr>
        <p:spPr>
          <a:xfrm>
            <a:off x="3592126" y="6753096"/>
            <a:ext cx="2016805" cy="217589"/>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三者懇談：進路確認</a:t>
            </a:r>
          </a:p>
        </p:txBody>
      </p:sp>
      <p:sp>
        <p:nvSpPr>
          <p:cNvPr id="125" name="テキスト ボックス 124">
            <a:extLst>
              <a:ext uri="{FF2B5EF4-FFF2-40B4-BE49-F238E27FC236}">
                <a16:creationId xmlns:a16="http://schemas.microsoft.com/office/drawing/2014/main" id="{3228B29F-AE3A-4951-9C4F-334E1E213059}"/>
              </a:ext>
            </a:extLst>
          </p:cNvPr>
          <p:cNvSpPr txBox="1"/>
          <p:nvPr/>
        </p:nvSpPr>
        <p:spPr>
          <a:xfrm>
            <a:off x="3993700" y="1623316"/>
            <a:ext cx="1404000" cy="215895"/>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　宿泊研修</a:t>
            </a:r>
          </a:p>
        </p:txBody>
      </p:sp>
      <p:sp>
        <p:nvSpPr>
          <p:cNvPr id="126" name="テキスト ボックス 125">
            <a:extLst>
              <a:ext uri="{FF2B5EF4-FFF2-40B4-BE49-F238E27FC236}">
                <a16:creationId xmlns:a16="http://schemas.microsoft.com/office/drawing/2014/main" id="{92B3A291-312A-406E-9436-DEEEDE00A9B2}"/>
              </a:ext>
            </a:extLst>
          </p:cNvPr>
          <p:cNvSpPr txBox="1"/>
          <p:nvPr/>
        </p:nvSpPr>
        <p:spPr>
          <a:xfrm>
            <a:off x="3538425" y="8336254"/>
            <a:ext cx="2368427" cy="270659"/>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進）</a:t>
            </a:r>
            <a:r>
              <a:rPr kumimoji="1" lang="en-US" altLang="ja-JP" sz="1200" dirty="0">
                <a:latin typeface="メイリオ" panose="020B0604030504040204" pitchFamily="50" charset="-128"/>
                <a:ea typeface="メイリオ" panose="020B0604030504040204" pitchFamily="50" charset="-128"/>
              </a:rPr>
              <a:t>AO</a:t>
            </a:r>
            <a:r>
              <a:rPr kumimoji="1" lang="ja-JP" altLang="en-US" sz="1200" dirty="0">
                <a:latin typeface="メイリオ" panose="020B0604030504040204" pitchFamily="50" charset="-128"/>
                <a:ea typeface="メイリオ" panose="020B0604030504040204" pitchFamily="50" charset="-128"/>
              </a:rPr>
              <a:t>・推薦入試受付開始</a:t>
            </a:r>
          </a:p>
        </p:txBody>
      </p:sp>
      <p:sp>
        <p:nvSpPr>
          <p:cNvPr id="127" name="テキスト ボックス 126">
            <a:extLst>
              <a:ext uri="{FF2B5EF4-FFF2-40B4-BE49-F238E27FC236}">
                <a16:creationId xmlns:a16="http://schemas.microsoft.com/office/drawing/2014/main" id="{F65BA3EE-4B5E-4480-9FA5-999B89E51566}"/>
              </a:ext>
            </a:extLst>
          </p:cNvPr>
          <p:cNvSpPr txBox="1"/>
          <p:nvPr/>
        </p:nvSpPr>
        <p:spPr>
          <a:xfrm>
            <a:off x="3516807" y="5655064"/>
            <a:ext cx="1735442" cy="389007"/>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前年度企業求人や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進学先学校の情報収集</a:t>
            </a:r>
          </a:p>
        </p:txBody>
      </p:sp>
      <p:sp>
        <p:nvSpPr>
          <p:cNvPr id="128" name="テキスト ボックス 127">
            <a:extLst>
              <a:ext uri="{FF2B5EF4-FFF2-40B4-BE49-F238E27FC236}">
                <a16:creationId xmlns:a16="http://schemas.microsoft.com/office/drawing/2014/main" id="{BE1AC24C-C69A-4A0B-9D34-21DFEC81D8FC}"/>
              </a:ext>
            </a:extLst>
          </p:cNvPr>
          <p:cNvSpPr txBox="1"/>
          <p:nvPr/>
        </p:nvSpPr>
        <p:spPr>
          <a:xfrm>
            <a:off x="3484142" y="9131338"/>
            <a:ext cx="1280612" cy="166595"/>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卒業認定会議</a:t>
            </a:r>
          </a:p>
        </p:txBody>
      </p:sp>
      <p:sp>
        <p:nvSpPr>
          <p:cNvPr id="130" name="テキスト ボックス 129">
            <a:extLst>
              <a:ext uri="{FF2B5EF4-FFF2-40B4-BE49-F238E27FC236}">
                <a16:creationId xmlns:a16="http://schemas.microsoft.com/office/drawing/2014/main" id="{E758CB0D-F2A3-4633-A020-5344F9ABAFE7}"/>
              </a:ext>
            </a:extLst>
          </p:cNvPr>
          <p:cNvSpPr txBox="1"/>
          <p:nvPr/>
        </p:nvSpPr>
        <p:spPr>
          <a:xfrm>
            <a:off x="3577091" y="7410845"/>
            <a:ext cx="2016805" cy="244770"/>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就</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企業選定（情報収集）</a:t>
            </a:r>
          </a:p>
        </p:txBody>
      </p:sp>
      <p:sp>
        <p:nvSpPr>
          <p:cNvPr id="91" name="テキスト ボックス 90">
            <a:extLst>
              <a:ext uri="{FF2B5EF4-FFF2-40B4-BE49-F238E27FC236}">
                <a16:creationId xmlns:a16="http://schemas.microsoft.com/office/drawing/2014/main" id="{32B54B5A-EDEC-4AB9-B2E1-B69801461FE4}"/>
              </a:ext>
            </a:extLst>
          </p:cNvPr>
          <p:cNvSpPr txBox="1"/>
          <p:nvPr/>
        </p:nvSpPr>
        <p:spPr>
          <a:xfrm>
            <a:off x="3508541" y="4787861"/>
            <a:ext cx="2052237" cy="211932"/>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いばら祭</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進路ガイダンス</a:t>
            </a:r>
          </a:p>
        </p:txBody>
      </p:sp>
      <p:cxnSp>
        <p:nvCxnSpPr>
          <p:cNvPr id="131" name="直線​​コネクタ(S) 35" title="四半期の線">
            <a:extLst>
              <a:ext uri="{FF2B5EF4-FFF2-40B4-BE49-F238E27FC236}">
                <a16:creationId xmlns:a16="http://schemas.microsoft.com/office/drawing/2014/main" id="{407DF95B-9B2B-4E48-8E69-6A8DF917A286}"/>
              </a:ext>
            </a:extLst>
          </p:cNvPr>
          <p:cNvCxnSpPr>
            <a:cxnSpLocks/>
          </p:cNvCxnSpPr>
          <p:nvPr/>
        </p:nvCxnSpPr>
        <p:spPr>
          <a:xfrm flipH="1" flipV="1">
            <a:off x="5257025" y="4346389"/>
            <a:ext cx="310966" cy="1415"/>
          </a:xfrm>
          <a:prstGeom prst="line">
            <a:avLst/>
          </a:prstGeom>
          <a:ln w="12700">
            <a:headEnd type="none" w="sm" len="sm"/>
            <a:tailEnd type="none" w="sm" len="sm"/>
          </a:ln>
        </p:spPr>
        <p:style>
          <a:lnRef idx="1">
            <a:schemeClr val="accent2"/>
          </a:lnRef>
          <a:fillRef idx="0">
            <a:schemeClr val="accent2"/>
          </a:fillRef>
          <a:effectRef idx="0">
            <a:schemeClr val="accent2"/>
          </a:effectRef>
          <a:fontRef idx="minor">
            <a:schemeClr val="tx1"/>
          </a:fontRef>
        </p:style>
      </p:cxnSp>
      <p:pic>
        <p:nvPicPr>
          <p:cNvPr id="231" name="グラフィックス 230" descr="拡大">
            <a:extLst>
              <a:ext uri="{FF2B5EF4-FFF2-40B4-BE49-F238E27FC236}">
                <a16:creationId xmlns:a16="http://schemas.microsoft.com/office/drawing/2014/main" id="{DA387CB3-08CE-4CBF-BE25-231A97271A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84865" y="5009445"/>
            <a:ext cx="418062" cy="374230"/>
          </a:xfrm>
          <a:prstGeom prst="rect">
            <a:avLst/>
          </a:prstGeom>
        </p:spPr>
      </p:pic>
      <p:cxnSp>
        <p:nvCxnSpPr>
          <p:cNvPr id="132" name="直線矢印コネクタ 131">
            <a:extLst>
              <a:ext uri="{FF2B5EF4-FFF2-40B4-BE49-F238E27FC236}">
                <a16:creationId xmlns:a16="http://schemas.microsoft.com/office/drawing/2014/main" id="{41EFCF7A-B4BF-4406-AA55-4C6E4A288A51}"/>
              </a:ext>
            </a:extLst>
          </p:cNvPr>
          <p:cNvCxnSpPr>
            <a:cxnSpLocks/>
          </p:cNvCxnSpPr>
          <p:nvPr/>
        </p:nvCxnSpPr>
        <p:spPr>
          <a:xfrm flipV="1">
            <a:off x="5567991" y="1699624"/>
            <a:ext cx="30798" cy="2654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 name="テキスト ボックス 132">
            <a:extLst>
              <a:ext uri="{FF2B5EF4-FFF2-40B4-BE49-F238E27FC236}">
                <a16:creationId xmlns:a16="http://schemas.microsoft.com/office/drawing/2014/main" id="{42862EA3-BC4E-40AC-B837-9C074873DA2E}"/>
              </a:ext>
            </a:extLst>
          </p:cNvPr>
          <p:cNvSpPr txBox="1"/>
          <p:nvPr/>
        </p:nvSpPr>
        <p:spPr>
          <a:xfrm>
            <a:off x="3429000" y="1820777"/>
            <a:ext cx="1909732" cy="230008"/>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進</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オープンキャンパス</a:t>
            </a:r>
          </a:p>
        </p:txBody>
      </p:sp>
      <p:sp>
        <p:nvSpPr>
          <p:cNvPr id="134" name="テキスト ボックス 133">
            <a:extLst>
              <a:ext uri="{FF2B5EF4-FFF2-40B4-BE49-F238E27FC236}">
                <a16:creationId xmlns:a16="http://schemas.microsoft.com/office/drawing/2014/main" id="{CF726B4C-8CCA-4C73-85E9-BD4FEB5E51EF}"/>
              </a:ext>
            </a:extLst>
          </p:cNvPr>
          <p:cNvSpPr txBox="1"/>
          <p:nvPr/>
        </p:nvSpPr>
        <p:spPr>
          <a:xfrm>
            <a:off x="3472190" y="2676698"/>
            <a:ext cx="1350484" cy="268406"/>
          </a:xfrm>
          <a:prstGeom prst="rect">
            <a:avLst/>
          </a:prstGeom>
          <a:noFill/>
        </p:spPr>
        <p:txBody>
          <a:bodyPr wrap="square" rtlCol="0">
            <a:noAutofit/>
          </a:bodyPr>
          <a:lstStyle/>
          <a:p>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848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512024" y="364088"/>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７</a:t>
            </a: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581208532"/>
              </p:ext>
            </p:extLst>
          </p:nvPr>
        </p:nvGraphicFramePr>
        <p:xfrm>
          <a:off x="423818" y="1996328"/>
          <a:ext cx="6035764" cy="7797772"/>
        </p:xfrm>
        <a:graphic>
          <a:graphicData uri="http://schemas.openxmlformats.org/drawingml/2006/table">
            <a:tbl>
              <a:tblPr firstRow="1" bandRow="1"/>
              <a:tblGrid>
                <a:gridCol w="6035764">
                  <a:extLst>
                    <a:ext uri="{9D8B030D-6E8A-4147-A177-3AD203B41FA5}">
                      <a16:colId xmlns:a16="http://schemas.microsoft.com/office/drawing/2014/main" val="2996603285"/>
                    </a:ext>
                  </a:extLst>
                </a:gridCol>
              </a:tblGrid>
              <a:tr h="432000">
                <a:tc>
                  <a:txBody>
                    <a:bodyPr/>
                    <a:lstStyle/>
                    <a:p>
                      <a:r>
                        <a:rPr kumimoji="1" lang="ja-JP" altLang="en-US" sz="1050" dirty="0">
                          <a:latin typeface="メイリオ" panose="020B0604030504040204" pitchFamily="50" charset="-128"/>
                          <a:ea typeface="メイリオ" panose="020B0604030504040204" pitchFamily="50" charset="-128"/>
                        </a:rPr>
                        <a:t>自分にできることで、だれかが喜ぶこと、だれかの役に立つこと。</a:t>
                      </a: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48766652"/>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01367814"/>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04250609"/>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48115315"/>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024510431"/>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45557009"/>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62890888"/>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121287"/>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09230906"/>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33257279"/>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11852825"/>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6934624"/>
                  </a:ext>
                </a:extLst>
              </a:tr>
              <a:tr h="432000">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88900763"/>
                  </a:ext>
                </a:extLst>
              </a:tr>
              <a:tr h="453772">
                <a:tc>
                  <a:txBody>
                    <a:bodyPr/>
                    <a:lstStyle/>
                    <a:p>
                      <a:endParaRPr kumimoji="1" lang="ja-JP" altLang="en-US" sz="1050" dirty="0">
                        <a:latin typeface="メイリオ" panose="020B0604030504040204" pitchFamily="50" charset="-128"/>
                        <a:ea typeface="メイリオ" panose="020B0604030504040204" pitchFamily="50" charset="-128"/>
                      </a:endParaRPr>
                    </a:p>
                  </a:txBody>
                  <a:tcPr anchor="ct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414247391"/>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423818" y="1421733"/>
            <a:ext cx="6061164" cy="505267"/>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a:t>
            </a:r>
            <a:r>
              <a:rPr kumimoji="1" lang="en-US" altLang="ja-JP" sz="1400" b="1" dirty="0">
                <a:solidFill>
                  <a:schemeClr val="accent2"/>
                </a:solidFill>
                <a:latin typeface="メイリオ" panose="020B0604030504040204" pitchFamily="50" charset="-128"/>
                <a:ea typeface="メイリオ" panose="020B0604030504040204" pitchFamily="50" charset="-128"/>
              </a:rPr>
              <a:t>I’m OK. You’re OK.</a:t>
            </a:r>
            <a:r>
              <a:rPr kumimoji="1" lang="ja-JP" altLang="en-US" sz="1400" b="1" dirty="0">
                <a:solidFill>
                  <a:schemeClr val="accent2"/>
                </a:solidFill>
                <a:latin typeface="メイリオ" panose="020B0604030504040204" pitchFamily="50" charset="-128"/>
                <a:ea typeface="メイリオ" panose="020B0604030504040204" pitchFamily="50" charset="-128"/>
              </a:rPr>
              <a:t>」を追求してみる</a:t>
            </a:r>
            <a:endParaRPr kumimoji="1" lang="en-US" altLang="ja-JP" sz="1050" b="1" dirty="0">
              <a:solidFill>
                <a:schemeClr val="accent2"/>
              </a:solidFill>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自己分析を振り返って書きましょう。友だちや家族、先輩や先生に聞いてみるのもよいですね。</a:t>
            </a:r>
            <a:endParaRPr kumimoji="1" lang="en-US" altLang="ja-JP" sz="1400" dirty="0">
              <a:latin typeface="メイリオ" panose="020B0604030504040204" pitchFamily="50" charset="-128"/>
              <a:ea typeface="メイリオ" panose="020B0604030504040204" pitchFamily="50" charset="-128"/>
            </a:endParaRPr>
          </a:p>
        </p:txBody>
      </p:sp>
      <p:pic>
        <p:nvPicPr>
          <p:cNvPr id="9" name="グラフィックス 8" descr="葉">
            <a:extLst>
              <a:ext uri="{FF2B5EF4-FFF2-40B4-BE49-F238E27FC236}">
                <a16:creationId xmlns:a16="http://schemas.microsoft.com/office/drawing/2014/main" id="{064A2D0E-F7D2-4B7C-A563-9F7259CCBDF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50980" y="610341"/>
            <a:ext cx="540000" cy="540000"/>
          </a:xfrm>
          <a:prstGeom prst="rect">
            <a:avLst/>
          </a:prstGeom>
        </p:spPr>
      </p:pic>
      <p:sp>
        <p:nvSpPr>
          <p:cNvPr id="10" name="テキスト ボックス 9">
            <a:extLst>
              <a:ext uri="{FF2B5EF4-FFF2-40B4-BE49-F238E27FC236}">
                <a16:creationId xmlns:a16="http://schemas.microsoft.com/office/drawing/2014/main" id="{A2FE5A01-A24D-48BE-8F3E-21D4C0332AE6}"/>
              </a:ext>
            </a:extLst>
          </p:cNvPr>
          <p:cNvSpPr txBox="1"/>
          <p:nvPr/>
        </p:nvSpPr>
        <p:spPr>
          <a:xfrm>
            <a:off x="423818" y="610341"/>
            <a:ext cx="5271019" cy="696986"/>
          </a:xfrm>
          <a:prstGeom prst="rect">
            <a:avLst/>
          </a:prstGeom>
          <a:noFill/>
        </p:spPr>
        <p:txBody>
          <a:bodyPr wrap="square" rtlCol="0">
            <a:spAutoFit/>
          </a:bodyPr>
          <a:lstStyle/>
          <a:p>
            <a:pPr>
              <a:lnSpc>
                <a:spcPts val="1600"/>
              </a:lnSpc>
            </a:pPr>
            <a:r>
              <a:rPr kumimoji="1" lang="en-US" altLang="ja-JP" b="1" dirty="0">
                <a:solidFill>
                  <a:schemeClr val="accent2"/>
                </a:solidFill>
                <a:latin typeface="メイリオ" panose="020B0604030504040204" pitchFamily="50" charset="-128"/>
                <a:ea typeface="メイリオ" panose="020B0604030504040204" pitchFamily="50" charset="-128"/>
              </a:rPr>
              <a:t>1</a:t>
            </a:r>
            <a:r>
              <a:rPr kumimoji="1" lang="ja-JP" altLang="en-US" b="1" dirty="0">
                <a:solidFill>
                  <a:schemeClr val="accent2"/>
                </a:solidFill>
                <a:latin typeface="メイリオ" panose="020B0604030504040204" pitchFamily="50" charset="-128"/>
                <a:ea typeface="メイリオ" panose="020B0604030504040204" pitchFamily="50" charset="-128"/>
              </a:rPr>
              <a:t>１．自分を生かそう </a:t>
            </a:r>
            <a:r>
              <a:rPr kumimoji="1" lang="en-US" altLang="ja-JP" dirty="0">
                <a:solidFill>
                  <a:schemeClr val="accent2"/>
                </a:solidFill>
                <a:latin typeface="メイリオ" panose="020B0604030504040204" pitchFamily="50" charset="-128"/>
                <a:ea typeface="メイリオ" panose="020B0604030504040204" pitchFamily="50" charset="-128"/>
              </a:rPr>
              <a:t>work5</a:t>
            </a:r>
          </a:p>
          <a:p>
            <a:pPr>
              <a:lnSpc>
                <a:spcPts val="1600"/>
              </a:lnSpc>
            </a:pPr>
            <a:r>
              <a:rPr kumimoji="1" lang="ja-JP" altLang="en-US" sz="1050" dirty="0">
                <a:latin typeface="メイリオ" panose="020B0604030504040204" pitchFamily="50" charset="-128"/>
                <a:ea typeface="メイリオ" panose="020B0604030504040204" pitchFamily="50" charset="-128"/>
              </a:rPr>
              <a:t>自分のチカラで人を喜ばせたい。その手段は何でしょうか。自己分析から</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あなたの「軸」は見えてきましたか。</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04567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1FE8CF7-6841-4F27-9B83-ED369ED2995E}"/>
              </a:ext>
            </a:extLst>
          </p:cNvPr>
          <p:cNvSpPr/>
          <p:nvPr/>
        </p:nvSpPr>
        <p:spPr>
          <a:xfrm>
            <a:off x="618067" y="811011"/>
            <a:ext cx="4796590" cy="851515"/>
          </a:xfrm>
          <a:prstGeom prst="rect">
            <a:avLst/>
          </a:prstGeom>
        </p:spPr>
        <p:txBody>
          <a:bodyPr wrap="square">
            <a:spAutoFit/>
          </a:bodyPr>
          <a:lstStyle/>
          <a:p>
            <a:pPr>
              <a:lnSpc>
                <a:spcPts val="2000"/>
              </a:lnSpc>
            </a:pP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自分の今後の予定・行動をおおまかに計画しよう</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職場実習のアポ取り、打ち合わせのための訪問、進路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進学</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に向けた手続き、準備するもの・こと</a:t>
            </a: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楕円 2">
            <a:extLst>
              <a:ext uri="{FF2B5EF4-FFF2-40B4-BE49-F238E27FC236}">
                <a16:creationId xmlns:a16="http://schemas.microsoft.com/office/drawing/2014/main" id="{F9B3B229-2F42-46D3-AB28-CD20442A640C}"/>
              </a:ext>
            </a:extLst>
          </p:cNvPr>
          <p:cNvSpPr/>
          <p:nvPr/>
        </p:nvSpPr>
        <p:spPr>
          <a:xfrm>
            <a:off x="5414657" y="134277"/>
            <a:ext cx="1080000" cy="1080000"/>
          </a:xfrm>
          <a:prstGeom prst="ellipse">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総合</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5"/>
                </a:solidFill>
                <a:latin typeface="メイリオ" panose="020B0604030504040204" pitchFamily="50" charset="-128"/>
                <a:ea typeface="メイリオ" panose="020B0604030504040204" pitchFamily="50" charset="-128"/>
              </a:rPr>
              <a:t>３</a:t>
            </a:r>
          </a:p>
        </p:txBody>
      </p:sp>
      <p:graphicFrame>
        <p:nvGraphicFramePr>
          <p:cNvPr id="4" name="表 4">
            <a:extLst>
              <a:ext uri="{FF2B5EF4-FFF2-40B4-BE49-F238E27FC236}">
                <a16:creationId xmlns:a16="http://schemas.microsoft.com/office/drawing/2014/main" id="{80E0E6D7-7D42-47DE-A232-8894697DBCB6}"/>
              </a:ext>
            </a:extLst>
          </p:cNvPr>
          <p:cNvGraphicFramePr>
            <a:graphicFrameLocks noGrp="1"/>
          </p:cNvGraphicFramePr>
          <p:nvPr>
            <p:extLst>
              <p:ext uri="{D42A27DB-BD31-4B8C-83A1-F6EECF244321}">
                <p14:modId xmlns:p14="http://schemas.microsoft.com/office/powerpoint/2010/main" val="2030005895"/>
              </p:ext>
            </p:extLst>
          </p:nvPr>
        </p:nvGraphicFramePr>
        <p:xfrm>
          <a:off x="685800" y="1820855"/>
          <a:ext cx="5268857" cy="7041920"/>
        </p:xfrm>
        <a:graphic>
          <a:graphicData uri="http://schemas.openxmlformats.org/drawingml/2006/table">
            <a:tbl>
              <a:tblPr firstRow="1" bandRow="1">
                <a:tableStyleId>{5C22544A-7EE6-4342-B048-85BDC9FD1C3A}</a:tableStyleId>
              </a:tblPr>
              <a:tblGrid>
                <a:gridCol w="554617">
                  <a:extLst>
                    <a:ext uri="{9D8B030D-6E8A-4147-A177-3AD203B41FA5}">
                      <a16:colId xmlns:a16="http://schemas.microsoft.com/office/drawing/2014/main" val="2753778020"/>
                    </a:ext>
                  </a:extLst>
                </a:gridCol>
                <a:gridCol w="1793240">
                  <a:extLst>
                    <a:ext uri="{9D8B030D-6E8A-4147-A177-3AD203B41FA5}">
                      <a16:colId xmlns:a16="http://schemas.microsoft.com/office/drawing/2014/main" val="1707902780"/>
                    </a:ext>
                  </a:extLst>
                </a:gridCol>
                <a:gridCol w="708610">
                  <a:extLst>
                    <a:ext uri="{9D8B030D-6E8A-4147-A177-3AD203B41FA5}">
                      <a16:colId xmlns:a16="http://schemas.microsoft.com/office/drawing/2014/main" val="2069051031"/>
                    </a:ext>
                  </a:extLst>
                </a:gridCol>
                <a:gridCol w="1150670">
                  <a:extLst>
                    <a:ext uri="{9D8B030D-6E8A-4147-A177-3AD203B41FA5}">
                      <a16:colId xmlns:a16="http://schemas.microsoft.com/office/drawing/2014/main" val="575945111"/>
                    </a:ext>
                  </a:extLst>
                </a:gridCol>
                <a:gridCol w="1061720">
                  <a:extLst>
                    <a:ext uri="{9D8B030D-6E8A-4147-A177-3AD203B41FA5}">
                      <a16:colId xmlns:a16="http://schemas.microsoft.com/office/drawing/2014/main" val="3866278355"/>
                    </a:ext>
                  </a:extLst>
                </a:gridCol>
              </a:tblGrid>
              <a:tr h="428505">
                <a:tc>
                  <a:txBody>
                    <a:bodyPr/>
                    <a:lstStyle/>
                    <a:p>
                      <a:pPr algn="ctr"/>
                      <a:r>
                        <a:rPr kumimoji="1" lang="ja-JP" altLang="en-US" sz="1100" b="0" dirty="0">
                          <a:ln w="3175">
                            <a:solidFill>
                              <a:schemeClr val="tx1"/>
                            </a:solidFill>
                          </a:ln>
                          <a:latin typeface="HG丸ｺﾞｼｯｸM-PRO" panose="020F0400000000000000" pitchFamily="34" charset="-128"/>
                          <a:ea typeface="HG丸ｺﾞｼｯｸM-PRO" panose="020F0400000000000000" pitchFamily="34"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やること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期限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自分がやること</a:t>
                      </a:r>
                      <a:endParaRPr kumimoji="1" lang="en-US" altLang="ja-JP"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endParaRPr>
                    </a:p>
                    <a:p>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用意するもの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担任・</a:t>
                      </a:r>
                      <a:endParaRPr kumimoji="1" lang="en-US" altLang="ja-JP"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endParaRPr>
                    </a:p>
                    <a:p>
                      <a:r>
                        <a:rPr kumimoji="1" lang="ja-JP" altLang="en-US" sz="1000" b="0" dirty="0">
                          <a:ln w="3175">
                            <a:solidFill>
                              <a:schemeClr val="tx1"/>
                            </a:solidFill>
                          </a:ln>
                          <a:solidFill>
                            <a:schemeClr val="tx1"/>
                          </a:solidFill>
                          <a:latin typeface="HG丸ｺﾞｼｯｸM-PRO" panose="020F0400000000000000" pitchFamily="34" charset="-128"/>
                          <a:ea typeface="HG丸ｺﾞｼｯｸM-PRO" panose="020F0400000000000000" pitchFamily="34" charset="-128"/>
                        </a:rPr>
                        <a:t>親に頼むこと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0431991"/>
                  </a:ext>
                </a:extLst>
              </a:tr>
              <a:tr h="726993">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529743"/>
                  </a:ext>
                </a:extLst>
              </a:tr>
              <a:tr h="842360">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8658915"/>
                  </a:ext>
                </a:extLst>
              </a:tr>
              <a:tr h="778266">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586200"/>
                  </a:ext>
                </a:extLst>
              </a:tr>
              <a:tr h="915609">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4174097"/>
                  </a:ext>
                </a:extLst>
              </a:tr>
              <a:tr h="897297">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999516"/>
                  </a:ext>
                </a:extLst>
              </a:tr>
              <a:tr h="915608">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1549819"/>
                  </a:ext>
                </a:extLst>
              </a:tr>
              <a:tr h="768641">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430841"/>
                  </a:ext>
                </a:extLst>
              </a:tr>
              <a:tr h="768641">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n w="3175">
                          <a:solidFill>
                            <a:schemeClr val="tx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999341"/>
                  </a:ext>
                </a:extLst>
              </a:tr>
            </a:tbl>
          </a:graphicData>
        </a:graphic>
      </p:graphicFrame>
    </p:spTree>
    <p:extLst>
      <p:ext uri="{BB962C8B-B14F-4D97-AF65-F5344CB8AC3E}">
        <p14:creationId xmlns:p14="http://schemas.microsoft.com/office/powerpoint/2010/main" val="2532590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01E2782-F1DC-4EC2-9D89-7A0D84BC7868}"/>
              </a:ext>
            </a:extLst>
          </p:cNvPr>
          <p:cNvPicPr>
            <a:picLocks noChangeAspect="1"/>
          </p:cNvPicPr>
          <p:nvPr/>
        </p:nvPicPr>
        <p:blipFill rotWithShape="1">
          <a:blip r:embed="rId2"/>
          <a:srcRect l="2406" t="5918" r="2593" b="3909"/>
          <a:stretch/>
        </p:blipFill>
        <p:spPr>
          <a:xfrm>
            <a:off x="0" y="0"/>
            <a:ext cx="6858000" cy="4625474"/>
          </a:xfrm>
          <a:prstGeom prst="rect">
            <a:avLst/>
          </a:prstGeom>
          <a:noFill/>
        </p:spPr>
      </p:pic>
      <p:sp>
        <p:nvSpPr>
          <p:cNvPr id="7" name="正方形/長方形 6">
            <a:extLst>
              <a:ext uri="{FF2B5EF4-FFF2-40B4-BE49-F238E27FC236}">
                <a16:creationId xmlns:a16="http://schemas.microsoft.com/office/drawing/2014/main" id="{8690DC95-F320-40B6-82A7-B684B47E3F20}"/>
              </a:ext>
            </a:extLst>
          </p:cNvPr>
          <p:cNvSpPr/>
          <p:nvPr/>
        </p:nvSpPr>
        <p:spPr>
          <a:xfrm>
            <a:off x="177799" y="4596476"/>
            <a:ext cx="6562725" cy="5508239"/>
          </a:xfrm>
          <a:prstGeom prst="rect">
            <a:avLst/>
          </a:prstGeom>
        </p:spPr>
        <p:txBody>
          <a:bodyPr wrap="square">
            <a:spAutoFit/>
          </a:bodyPr>
          <a:lstStyle/>
          <a:p>
            <a:pPr fontAlgn="base"/>
            <a:r>
              <a:rPr lang="ja-JP" altLang="en-US" sz="1600" b="1" dirty="0">
                <a:solidFill>
                  <a:schemeClr val="accent1"/>
                </a:solidFill>
                <a:latin typeface="メイリオ" panose="020B0604030504040204" pitchFamily="50" charset="-128"/>
                <a:ea typeface="メイリオ" panose="020B0604030504040204" pitchFamily="50" charset="-128"/>
              </a:rPr>
              <a:t>趣味・特技や校内外の諸活動は</a:t>
            </a:r>
            <a:endParaRPr lang="en-US" altLang="ja-JP" sz="1600" b="1" dirty="0">
              <a:solidFill>
                <a:schemeClr val="accent1"/>
              </a:solidFill>
              <a:latin typeface="メイリオ" panose="020B0604030504040204" pitchFamily="50" charset="-128"/>
              <a:ea typeface="メイリオ" panose="020B0604030504040204" pitchFamily="50" charset="-128"/>
            </a:endParaRPr>
          </a:p>
          <a:p>
            <a:pPr fontAlgn="base"/>
            <a:r>
              <a:rPr lang="ja-JP" altLang="en-US" sz="1600" b="1" dirty="0">
                <a:solidFill>
                  <a:schemeClr val="accent1"/>
                </a:solidFill>
                <a:latin typeface="メイリオ" panose="020B0604030504040204" pitchFamily="50" charset="-128"/>
                <a:ea typeface="メイリオ" panose="020B0604030504040204" pitchFamily="50" charset="-128"/>
              </a:rPr>
              <a:t>面接の時に聞かれても答えられる準備はしておこう </a:t>
            </a:r>
          </a:p>
          <a:p>
            <a:pPr fontAlgn="base">
              <a:lnSpc>
                <a:spcPct val="150000"/>
              </a:lnSpc>
            </a:pPr>
            <a:r>
              <a:rPr lang="ja-JP" altLang="en-US" sz="1050" dirty="0">
                <a:solidFill>
                  <a:srgbClr val="000000"/>
                </a:solidFill>
                <a:latin typeface="メイリオ" panose="020B0604030504040204" pitchFamily="50" charset="-128"/>
                <a:ea typeface="メイリオ" panose="020B0604030504040204" pitchFamily="50" charset="-128"/>
              </a:rPr>
              <a:t>趣味・特技は「あなたらしさ」を感じてもらえる項目です。例えば音楽鑑賞が趣味と書いたのであればどんな種類の音楽が好きなのか、歌手では誰なのか、コンサートにも行くのか、どういうときに聞くのかなど、何を聞かれても答えに困らないように準備しましょう。</a:t>
            </a:r>
            <a:endParaRPr lang="en-US" altLang="ja-JP" sz="1050" dirty="0">
              <a:solidFill>
                <a:srgbClr val="000000"/>
              </a:solidFill>
              <a:latin typeface="メイリオ" panose="020B0604030504040204" pitchFamily="50" charset="-128"/>
              <a:ea typeface="メイリオ" panose="020B0604030504040204" pitchFamily="50" charset="-128"/>
            </a:endParaRPr>
          </a:p>
          <a:p>
            <a:pPr fontAlgn="base">
              <a:lnSpc>
                <a:spcPct val="150000"/>
              </a:lnSpc>
            </a:pPr>
            <a:r>
              <a:rPr lang="ja-JP" altLang="en-US" sz="1050" dirty="0">
                <a:solidFill>
                  <a:srgbClr val="000000"/>
                </a:solidFill>
                <a:latin typeface="メイリオ" panose="020B0604030504040204" pitchFamily="50" charset="-128"/>
                <a:ea typeface="メイリオ" panose="020B0604030504040204" pitchFamily="50" charset="-128"/>
              </a:rPr>
              <a:t> </a:t>
            </a:r>
          </a:p>
          <a:p>
            <a:pPr fontAlgn="base"/>
            <a:r>
              <a:rPr lang="ja-JP" altLang="en-US" sz="1600" b="1" dirty="0">
                <a:solidFill>
                  <a:schemeClr val="accent1"/>
                </a:solidFill>
                <a:latin typeface="メイリオ" panose="020B0604030504040204" pitchFamily="50" charset="-128"/>
                <a:ea typeface="メイリオ" panose="020B0604030504040204" pitchFamily="50" charset="-128"/>
              </a:rPr>
              <a:t>志望動機は３つのポイントで考えてみよう</a:t>
            </a:r>
          </a:p>
          <a:p>
            <a:pPr>
              <a:lnSpc>
                <a:spcPct val="150000"/>
              </a:lnSpc>
            </a:pPr>
            <a:r>
              <a:rPr lang="ja-JP" altLang="en-US" sz="1050" dirty="0">
                <a:solidFill>
                  <a:srgbClr val="000000"/>
                </a:solidFill>
                <a:latin typeface="メイリオ" panose="020B0604030504040204" pitchFamily="50" charset="-128"/>
                <a:ea typeface="メイリオ" panose="020B0604030504040204" pitchFamily="50" charset="-128"/>
              </a:rPr>
              <a:t>企業が最も関心が高いのは志望の動機が何かということです。</a:t>
            </a:r>
            <a:br>
              <a:rPr lang="ja-JP" altLang="en-US" sz="1050" dirty="0">
                <a:solidFill>
                  <a:srgbClr val="000000"/>
                </a:solidFill>
                <a:latin typeface="メイリオ" panose="020B0604030504040204" pitchFamily="50" charset="-128"/>
                <a:ea typeface="メイリオ" panose="020B0604030504040204" pitchFamily="50" charset="-128"/>
              </a:rPr>
            </a:br>
            <a:r>
              <a:rPr lang="ja-JP" altLang="en-US" sz="1050" dirty="0">
                <a:solidFill>
                  <a:srgbClr val="000000"/>
                </a:solidFill>
                <a:latin typeface="メイリオ" panose="020B0604030504040204" pitchFamily="50" charset="-128"/>
                <a:ea typeface="メイリオ" panose="020B0604030504040204" pitchFamily="50" charset="-128"/>
              </a:rPr>
              <a:t>まずは字が上手・下手とか関係なく、とにかくスペースいっぱいにしっかりと文字を埋めましょう。</a:t>
            </a:r>
            <a:br>
              <a:rPr lang="ja-JP" altLang="en-US" sz="1050" dirty="0">
                <a:solidFill>
                  <a:srgbClr val="000000"/>
                </a:solidFill>
                <a:latin typeface="メイリオ" panose="020B0604030504040204" pitchFamily="50" charset="-128"/>
                <a:ea typeface="メイリオ" panose="020B0604030504040204" pitchFamily="50" charset="-128"/>
              </a:rPr>
            </a:br>
            <a:r>
              <a:rPr lang="ja-JP" altLang="en-US" sz="1050" dirty="0">
                <a:solidFill>
                  <a:srgbClr val="000000"/>
                </a:solidFill>
                <a:latin typeface="メイリオ" panose="020B0604030504040204" pitchFamily="50" charset="-128"/>
                <a:ea typeface="メイリオ" panose="020B0604030504040204" pitchFamily="50" charset="-128"/>
              </a:rPr>
              <a:t>力強く元気な字を書き込んで。丁寧に書いたことはきちんと伝わります。</a:t>
            </a:r>
            <a:r>
              <a:rPr lang="ja-JP" altLang="en-US" sz="1050" dirty="0">
                <a:solidFill>
                  <a:srgbClr val="0A0A0A"/>
                </a:solidFill>
                <a:latin typeface="メイリオ" panose="020B0604030504040204" pitchFamily="50" charset="-128"/>
                <a:ea typeface="メイリオ" panose="020B0604030504040204" pitchFamily="50" charset="-128"/>
              </a:rPr>
              <a:t>ポイントは</a:t>
            </a:r>
            <a:r>
              <a:rPr lang="en-US" altLang="ja-JP" sz="1050" dirty="0">
                <a:solidFill>
                  <a:srgbClr val="0A0A0A"/>
                </a:solidFill>
                <a:latin typeface="メイリオ" panose="020B0604030504040204" pitchFamily="50" charset="-128"/>
                <a:ea typeface="メイリオ" panose="020B0604030504040204" pitchFamily="50" charset="-128"/>
              </a:rPr>
              <a:t>3</a:t>
            </a:r>
            <a:r>
              <a:rPr lang="ja-JP" altLang="en-US" sz="1050" dirty="0">
                <a:solidFill>
                  <a:srgbClr val="0A0A0A"/>
                </a:solidFill>
                <a:latin typeface="メイリオ" panose="020B0604030504040204" pitchFamily="50" charset="-128"/>
                <a:ea typeface="メイリオ" panose="020B0604030504040204" pitchFamily="50" charset="-128"/>
              </a:rPr>
              <a:t>つ。</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b="1" dirty="0">
                <a:solidFill>
                  <a:srgbClr val="0A0A0A"/>
                </a:solidFill>
                <a:latin typeface="メイリオ" panose="020B0604030504040204" pitchFamily="50" charset="-128"/>
                <a:ea typeface="メイリオ" panose="020B0604030504040204" pitchFamily="50" charset="-128"/>
              </a:rPr>
              <a:t>「どんな仕事をしたいのか」</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dirty="0">
                <a:solidFill>
                  <a:srgbClr val="0A0A0A"/>
                </a:solidFill>
                <a:latin typeface="メイリオ" panose="020B0604030504040204" pitchFamily="50" charset="-128"/>
                <a:ea typeface="メイリオ" panose="020B0604030504040204" pitchFamily="50" charset="-128"/>
              </a:rPr>
              <a:t>自分をよく見つめ、応募する職種や仕事との関係を言葉にしましょう。「人と話すことが好きだから接客の仕事をしたい」「ものづくりに興味があるので製造の仕事をしたい」など前向きな理由で選んだことがわかるよう書きます。</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b="1" dirty="0">
                <a:solidFill>
                  <a:srgbClr val="0A0A0A"/>
                </a:solidFill>
                <a:latin typeface="メイリオ" panose="020B0604030504040204" pitchFamily="50" charset="-128"/>
                <a:ea typeface="メイリオ" panose="020B0604030504040204" pitchFamily="50" charset="-128"/>
              </a:rPr>
              <a:t>「何故その会社に入りたいのか」</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dirty="0">
                <a:solidFill>
                  <a:srgbClr val="0A0A0A"/>
                </a:solidFill>
                <a:latin typeface="メイリオ" panose="020B0604030504040204" pitchFamily="50" charset="-128"/>
                <a:ea typeface="メイリオ" panose="020B0604030504040204" pitchFamily="50" charset="-128"/>
              </a:rPr>
              <a:t>「お給料が高い」「家から近い」</a:t>
            </a:r>
            <a:r>
              <a:rPr lang="en-US" altLang="ja-JP" sz="1050" dirty="0">
                <a:solidFill>
                  <a:srgbClr val="0A0A0A"/>
                </a:solidFill>
                <a:latin typeface="メイリオ" panose="020B0604030504040204" pitchFamily="50" charset="-128"/>
                <a:ea typeface="メイリオ" panose="020B0604030504040204" pitchFamily="50" charset="-128"/>
              </a:rPr>
              <a:t>…</a:t>
            </a:r>
            <a:r>
              <a:rPr lang="ja-JP" altLang="en-US" sz="1050" dirty="0">
                <a:solidFill>
                  <a:srgbClr val="0A0A0A"/>
                </a:solidFill>
                <a:latin typeface="メイリオ" panose="020B0604030504040204" pitchFamily="50" charset="-128"/>
                <a:ea typeface="メイリオ" panose="020B0604030504040204" pitchFamily="50" charset="-128"/>
              </a:rPr>
              <a:t>それも大切な理由ですが、志望動機に書く理由としては今一つです。</a:t>
            </a:r>
          </a:p>
          <a:p>
            <a:pPr>
              <a:lnSpc>
                <a:spcPct val="150000"/>
              </a:lnSpc>
            </a:pPr>
            <a:r>
              <a:rPr lang="ja-JP" altLang="en-US" sz="1050" dirty="0">
                <a:solidFill>
                  <a:srgbClr val="0A0A0A"/>
                </a:solidFill>
                <a:latin typeface="メイリオ" panose="020B0604030504040204" pitchFamily="50" charset="-128"/>
                <a:ea typeface="メイリオ" panose="020B0604030504040204" pitchFamily="50" charset="-128"/>
              </a:rPr>
              <a:t>「その会社の魅力をどれだけ理解しているか」が大切！企業の目指している姿や働いている人などのことをきちんと調べ、採用担当者に「きちんと理解しているな」と感じてもらえるようにしましょう。</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b="1" dirty="0">
                <a:solidFill>
                  <a:srgbClr val="0A0A0A"/>
                </a:solidFill>
                <a:latin typeface="メイリオ" panose="020B0604030504040204" pitchFamily="50" charset="-128"/>
                <a:ea typeface="メイリオ" panose="020B0604030504040204" pitchFamily="50" charset="-128"/>
              </a:rPr>
              <a:t>「自分の未来をどんな風にしたいのか」</a:t>
            </a:r>
            <a:br>
              <a:rPr lang="ja-JP" altLang="en-US" sz="1050" dirty="0">
                <a:solidFill>
                  <a:srgbClr val="0A0A0A"/>
                </a:solidFill>
                <a:latin typeface="メイリオ" panose="020B0604030504040204" pitchFamily="50" charset="-128"/>
                <a:ea typeface="メイリオ" panose="020B0604030504040204" pitchFamily="50" charset="-128"/>
              </a:rPr>
            </a:br>
            <a:r>
              <a:rPr lang="ja-JP" altLang="en-US" sz="1050" dirty="0">
                <a:solidFill>
                  <a:srgbClr val="0A0A0A"/>
                </a:solidFill>
                <a:latin typeface="メイリオ" panose="020B0604030504040204" pitchFamily="50" charset="-128"/>
                <a:ea typeface="メイリオ" panose="020B0604030504040204" pitchFamily="50" charset="-128"/>
              </a:rPr>
              <a:t>高校生の採用には、企業側の「成長への期待」があります。未来をイメージし、そこに向かって進んでいこうと決意ができている高校生には、大いに可能性を感じますよね。</a:t>
            </a:r>
          </a:p>
          <a:p>
            <a:pPr fontAlgn="base">
              <a:lnSpc>
                <a:spcPct val="150000"/>
              </a:lnSpc>
            </a:pPr>
            <a:endParaRPr lang="ja-JP" altLang="en-US" sz="1050" dirty="0">
              <a:solidFill>
                <a:srgbClr val="000000"/>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EFEBE32A-42E6-4F0D-92ED-CABCBD5F9D3C}"/>
              </a:ext>
            </a:extLst>
          </p:cNvPr>
          <p:cNvSpPr/>
          <p:nvPr/>
        </p:nvSpPr>
        <p:spPr>
          <a:xfrm>
            <a:off x="3683000" y="2401669"/>
            <a:ext cx="3022600" cy="1338828"/>
          </a:xfrm>
          <a:prstGeom prst="rect">
            <a:avLst/>
          </a:prstGeom>
        </p:spPr>
        <p:txBody>
          <a:bodyPr wrap="square">
            <a:spAutoFit/>
          </a:bodyPr>
          <a:lstStyle/>
          <a:p>
            <a:pPr fontAlgn="base"/>
            <a:r>
              <a:rPr lang="ja-JP" altLang="en-US" sz="900" dirty="0">
                <a:solidFill>
                  <a:srgbClr val="000000"/>
                </a:solidFill>
                <a:latin typeface="メイリオ" panose="020B0604030504040204" pitchFamily="50" charset="-128"/>
                <a:ea typeface="メイリオ" panose="020B0604030504040204" pitchFamily="50" charset="-128"/>
              </a:rPr>
              <a:t>私は持ち前の明るい性格を活かして人と接するサービス業に就きたいと考えておりました。</a:t>
            </a:r>
            <a:br>
              <a:rPr lang="ja-JP" altLang="en-US" sz="900" dirty="0">
                <a:solidFill>
                  <a:srgbClr val="000000"/>
                </a:solidFill>
                <a:latin typeface="メイリオ" panose="020B0604030504040204" pitchFamily="50" charset="-128"/>
                <a:ea typeface="メイリオ" panose="020B0604030504040204" pitchFamily="50" charset="-128"/>
              </a:rPr>
            </a:br>
            <a:r>
              <a:rPr lang="ja-JP" altLang="en-US" sz="900" dirty="0">
                <a:solidFill>
                  <a:srgbClr val="000000"/>
                </a:solidFill>
                <a:latin typeface="メイリオ" panose="020B0604030504040204" pitchFamily="50" charset="-128"/>
                <a:ea typeface="メイリオ" panose="020B0604030504040204" pitchFamily="50" charset="-128"/>
              </a:rPr>
              <a:t>高校では●●を●●することに力を入れて頑張ってきたので体力とコミュニケーションには自信があります。</a:t>
            </a:r>
            <a:br>
              <a:rPr lang="ja-JP" altLang="en-US" sz="900" dirty="0">
                <a:solidFill>
                  <a:srgbClr val="000000"/>
                </a:solidFill>
                <a:latin typeface="メイリオ" panose="020B0604030504040204" pitchFamily="50" charset="-128"/>
                <a:ea typeface="メイリオ" panose="020B0604030504040204" pitchFamily="50" charset="-128"/>
              </a:rPr>
            </a:br>
            <a:r>
              <a:rPr lang="ja-JP" altLang="en-US" sz="900" dirty="0">
                <a:solidFill>
                  <a:srgbClr val="000000"/>
                </a:solidFill>
                <a:latin typeface="メイリオ" panose="020B0604030504040204" pitchFamily="50" charset="-128"/>
                <a:ea typeface="メイリオ" panose="020B0604030504040204" pitchFamily="50" charset="-128"/>
              </a:rPr>
              <a:t>この度、貴社の求人票とパンフレットを拝見し、</a:t>
            </a:r>
            <a:r>
              <a:rPr lang="en-US" altLang="ja-JP" sz="900" dirty="0">
                <a:solidFill>
                  <a:srgbClr val="000000"/>
                </a:solidFill>
                <a:latin typeface="メイリオ" panose="020B0604030504040204" pitchFamily="50" charset="-128"/>
                <a:ea typeface="メイリオ" panose="020B0604030504040204" pitchFamily="50" charset="-128"/>
              </a:rPr>
              <a:t>【</a:t>
            </a:r>
            <a:r>
              <a:rPr lang="ja-JP" altLang="en-US" sz="900" dirty="0">
                <a:solidFill>
                  <a:srgbClr val="000000"/>
                </a:solidFill>
                <a:latin typeface="メイリオ" panose="020B0604030504040204" pitchFamily="50" charset="-128"/>
                <a:ea typeface="メイリオ" panose="020B0604030504040204" pitchFamily="50" charset="-128"/>
              </a:rPr>
              <a:t>例文→自分の可能性にチャレンジできる環境</a:t>
            </a:r>
            <a:r>
              <a:rPr lang="en-US" altLang="ja-JP" sz="900" dirty="0">
                <a:solidFill>
                  <a:srgbClr val="000000"/>
                </a:solidFill>
                <a:latin typeface="メイリオ" panose="020B0604030504040204" pitchFamily="50" charset="-128"/>
                <a:ea typeface="メイリオ" panose="020B0604030504040204" pitchFamily="50" charset="-128"/>
              </a:rPr>
              <a:t>】</a:t>
            </a:r>
            <a:r>
              <a:rPr lang="ja-JP" altLang="en-US" sz="900" dirty="0">
                <a:solidFill>
                  <a:srgbClr val="000000"/>
                </a:solidFill>
                <a:latin typeface="メイリオ" panose="020B0604030504040204" pitchFamily="50" charset="-128"/>
                <a:ea typeface="メイリオ" panose="020B0604030504040204" pitchFamily="50" charset="-128"/>
              </a:rPr>
              <a:t>というフレーズに魅力を感じました。</a:t>
            </a:r>
            <a:br>
              <a:rPr lang="ja-JP" altLang="en-US" sz="900" dirty="0">
                <a:solidFill>
                  <a:srgbClr val="000000"/>
                </a:solidFill>
                <a:latin typeface="メイリオ" panose="020B0604030504040204" pitchFamily="50" charset="-128"/>
                <a:ea typeface="メイリオ" panose="020B0604030504040204" pitchFamily="50" charset="-128"/>
              </a:rPr>
            </a:br>
            <a:r>
              <a:rPr lang="ja-JP" altLang="en-US" sz="900" dirty="0">
                <a:solidFill>
                  <a:srgbClr val="000000"/>
                </a:solidFill>
                <a:latin typeface="メイリオ" panose="020B0604030504040204" pitchFamily="50" charset="-128"/>
                <a:ea typeface="メイリオ" panose="020B0604030504040204" pitchFamily="50" charset="-128"/>
              </a:rPr>
              <a:t>是非とも貴社に就職してお客様のニーズに応えられるようなスタッフになりたいと考え志望致しました。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BC7E2DDC-7876-43F9-A534-8486B8CFC5BC}"/>
              </a:ext>
            </a:extLst>
          </p:cNvPr>
          <p:cNvSpPr txBox="1"/>
          <p:nvPr/>
        </p:nvSpPr>
        <p:spPr>
          <a:xfrm>
            <a:off x="647700" y="838200"/>
            <a:ext cx="1152000" cy="276999"/>
          </a:xfrm>
          <a:prstGeom prst="rect">
            <a:avLst/>
          </a:prstGeom>
          <a:noFill/>
        </p:spPr>
        <p:txBody>
          <a:bodyPr wrap="square" rtlCol="0">
            <a:noAutofit/>
          </a:bodyPr>
          <a:lstStyle/>
          <a:p>
            <a:r>
              <a:rPr kumimoji="1" lang="ja-JP" altLang="en-US" sz="1200" dirty="0">
                <a:latin typeface="メイリオ" panose="020B0604030504040204" pitchFamily="50" charset="-128"/>
                <a:ea typeface="メイリオ" panose="020B0604030504040204" pitchFamily="50" charset="-128"/>
              </a:rPr>
              <a:t>豊野　ゆたか</a:t>
            </a:r>
          </a:p>
        </p:txBody>
      </p:sp>
      <p:sp>
        <p:nvSpPr>
          <p:cNvPr id="10" name="テキスト ボックス 9">
            <a:extLst>
              <a:ext uri="{FF2B5EF4-FFF2-40B4-BE49-F238E27FC236}">
                <a16:creationId xmlns:a16="http://schemas.microsoft.com/office/drawing/2014/main" id="{441F001A-CCFD-474F-A3B5-4FA8E0B963C1}"/>
              </a:ext>
            </a:extLst>
          </p:cNvPr>
          <p:cNvSpPr txBox="1"/>
          <p:nvPr/>
        </p:nvSpPr>
        <p:spPr>
          <a:xfrm>
            <a:off x="698500" y="660400"/>
            <a:ext cx="1460500" cy="200055"/>
          </a:xfrm>
          <a:prstGeom prst="rect">
            <a:avLst/>
          </a:prstGeom>
          <a:noFill/>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とよの　　　ゆたか</a:t>
            </a:r>
          </a:p>
        </p:txBody>
      </p:sp>
      <p:sp>
        <p:nvSpPr>
          <p:cNvPr id="11" name="テキスト ボックス 10">
            <a:extLst>
              <a:ext uri="{FF2B5EF4-FFF2-40B4-BE49-F238E27FC236}">
                <a16:creationId xmlns:a16="http://schemas.microsoft.com/office/drawing/2014/main" id="{97CBD58D-5137-4DD9-9738-64B3442C738A}"/>
              </a:ext>
            </a:extLst>
          </p:cNvPr>
          <p:cNvSpPr txBox="1"/>
          <p:nvPr/>
        </p:nvSpPr>
        <p:spPr>
          <a:xfrm>
            <a:off x="2044700" y="838200"/>
            <a:ext cx="288400" cy="261610"/>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男</a:t>
            </a:r>
          </a:p>
        </p:txBody>
      </p:sp>
      <p:sp>
        <p:nvSpPr>
          <p:cNvPr id="12" name="楕円 11">
            <a:extLst>
              <a:ext uri="{FF2B5EF4-FFF2-40B4-BE49-F238E27FC236}">
                <a16:creationId xmlns:a16="http://schemas.microsoft.com/office/drawing/2014/main" id="{78B8C358-D465-458C-8457-56563ACF33E5}"/>
              </a:ext>
            </a:extLst>
          </p:cNvPr>
          <p:cNvSpPr/>
          <p:nvPr/>
        </p:nvSpPr>
        <p:spPr>
          <a:xfrm>
            <a:off x="711200" y="1089799"/>
            <a:ext cx="216000" cy="1440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4C6F02D-AB8E-4E3F-BC6D-E77B49B33AEC}"/>
              </a:ext>
            </a:extLst>
          </p:cNvPr>
          <p:cNvSpPr txBox="1"/>
          <p:nvPr/>
        </p:nvSpPr>
        <p:spPr>
          <a:xfrm>
            <a:off x="914500" y="1077099"/>
            <a:ext cx="1332000" cy="230832"/>
          </a:xfrm>
          <a:prstGeom prst="rect">
            <a:avLst/>
          </a:prstGeom>
          <a:noFill/>
        </p:spPr>
        <p:txBody>
          <a:bodyPr wrap="square" rtlCol="0">
            <a:noAutofit/>
          </a:bodyPr>
          <a:lstStyle/>
          <a:p>
            <a:r>
              <a:rPr kumimoji="1" lang="ja-JP" altLang="en-US" sz="900" dirty="0"/>
              <a:t>〇　  〇       〇　　　〇</a:t>
            </a:r>
          </a:p>
        </p:txBody>
      </p:sp>
      <p:sp>
        <p:nvSpPr>
          <p:cNvPr id="14" name="テキスト ボックス 13">
            <a:extLst>
              <a:ext uri="{FF2B5EF4-FFF2-40B4-BE49-F238E27FC236}">
                <a16:creationId xmlns:a16="http://schemas.microsoft.com/office/drawing/2014/main" id="{CD14702A-47DF-4003-AD2F-B4B1D0AE73A7}"/>
              </a:ext>
            </a:extLst>
          </p:cNvPr>
          <p:cNvSpPr txBox="1"/>
          <p:nvPr/>
        </p:nvSpPr>
        <p:spPr>
          <a:xfrm>
            <a:off x="495300" y="1511300"/>
            <a:ext cx="2387600"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長野県長野市豊野町豊野</a:t>
            </a:r>
          </a:p>
        </p:txBody>
      </p:sp>
      <p:sp>
        <p:nvSpPr>
          <p:cNvPr id="15" name="テキスト ボックス 14">
            <a:extLst>
              <a:ext uri="{FF2B5EF4-FFF2-40B4-BE49-F238E27FC236}">
                <a16:creationId xmlns:a16="http://schemas.microsoft.com/office/drawing/2014/main" id="{5E05E3E6-5324-4397-B64F-2C45D23EF2DF}"/>
              </a:ext>
            </a:extLst>
          </p:cNvPr>
          <p:cNvSpPr txBox="1"/>
          <p:nvPr/>
        </p:nvSpPr>
        <p:spPr>
          <a:xfrm>
            <a:off x="495300" y="1320631"/>
            <a:ext cx="648000" cy="180000"/>
          </a:xfrm>
          <a:prstGeom prst="rect">
            <a:avLst/>
          </a:prstGeom>
          <a:noFill/>
        </p:spPr>
        <p:txBody>
          <a:bodyPr wrap="square" rtlCol="0">
            <a:noAutofit/>
          </a:bodyPr>
          <a:lstStyle/>
          <a:p>
            <a:r>
              <a:rPr kumimoji="1" lang="en-US" altLang="ja-JP" sz="900" dirty="0"/>
              <a:t>389-1105</a:t>
            </a:r>
            <a:endParaRPr kumimoji="1" lang="ja-JP" altLang="en-US" sz="900" dirty="0"/>
          </a:p>
        </p:txBody>
      </p:sp>
      <p:sp>
        <p:nvSpPr>
          <p:cNvPr id="16" name="テキスト ボックス 15">
            <a:extLst>
              <a:ext uri="{FF2B5EF4-FFF2-40B4-BE49-F238E27FC236}">
                <a16:creationId xmlns:a16="http://schemas.microsoft.com/office/drawing/2014/main" id="{D9123AB0-FEAC-4937-962B-D28BA6C909DD}"/>
              </a:ext>
            </a:extLst>
          </p:cNvPr>
          <p:cNvSpPr txBox="1"/>
          <p:nvPr/>
        </p:nvSpPr>
        <p:spPr>
          <a:xfrm>
            <a:off x="495300" y="1208399"/>
            <a:ext cx="2578100" cy="200055"/>
          </a:xfrm>
          <a:prstGeom prst="rect">
            <a:avLst/>
          </a:prstGeom>
          <a:noFill/>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ながのけんながのしとよのまちとよの</a:t>
            </a:r>
          </a:p>
        </p:txBody>
      </p:sp>
      <p:sp>
        <p:nvSpPr>
          <p:cNvPr id="18" name="テキスト ボックス 17">
            <a:extLst>
              <a:ext uri="{FF2B5EF4-FFF2-40B4-BE49-F238E27FC236}">
                <a16:creationId xmlns:a16="http://schemas.microsoft.com/office/drawing/2014/main" id="{84D66B11-BE6A-44D6-B0AC-13D13A9B50D8}"/>
              </a:ext>
            </a:extLst>
          </p:cNvPr>
          <p:cNvSpPr txBox="1"/>
          <p:nvPr/>
        </p:nvSpPr>
        <p:spPr>
          <a:xfrm>
            <a:off x="546100" y="2784350"/>
            <a:ext cx="1898650" cy="253916"/>
          </a:xfrm>
          <a:prstGeom prst="rect">
            <a:avLst/>
          </a:prstGeom>
          <a:noFill/>
        </p:spPr>
        <p:txBody>
          <a:bodyPr wrap="square" rtlCol="0" anchor="ctr">
            <a:spAutoFit/>
          </a:bodyPr>
          <a:lstStyle/>
          <a:p>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4</a:t>
            </a:r>
            <a:r>
              <a:rPr kumimoji="1" lang="en-US" altLang="ja-JP" sz="1050" dirty="0">
                <a:latin typeface="メイリオ" panose="020B0604030504040204" pitchFamily="50" charset="-128"/>
                <a:ea typeface="メイリオ" panose="020B0604030504040204" pitchFamily="50" charset="-128"/>
              </a:rPr>
              <a:t>    </a:t>
            </a:r>
            <a:r>
              <a:rPr kumimoji="1" lang="ja-JP" altLang="en-US" sz="600" dirty="0">
                <a:latin typeface="メイリオ" panose="020B0604030504040204" pitchFamily="50" charset="-128"/>
                <a:ea typeface="メイリオ" panose="020B0604030504040204" pitchFamily="50" charset="-128"/>
              </a:rPr>
              <a:t>学校法人豊野学園　豊野高等専修</a:t>
            </a:r>
            <a:r>
              <a:rPr kumimoji="1" lang="en-US" altLang="ja-JP" sz="60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19" name="楕円 18">
            <a:extLst>
              <a:ext uri="{FF2B5EF4-FFF2-40B4-BE49-F238E27FC236}">
                <a16:creationId xmlns:a16="http://schemas.microsoft.com/office/drawing/2014/main" id="{182D12E3-DDF7-4A85-9CE1-46D2A6098BAF}"/>
              </a:ext>
            </a:extLst>
          </p:cNvPr>
          <p:cNvSpPr/>
          <p:nvPr/>
        </p:nvSpPr>
        <p:spPr>
          <a:xfrm>
            <a:off x="444498" y="3179995"/>
            <a:ext cx="180000" cy="1080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2B8892C6-3A1C-4FE5-8CC5-AEA722FAB370}"/>
              </a:ext>
            </a:extLst>
          </p:cNvPr>
          <p:cNvSpPr txBox="1"/>
          <p:nvPr/>
        </p:nvSpPr>
        <p:spPr>
          <a:xfrm>
            <a:off x="546100" y="3082681"/>
            <a:ext cx="2527300" cy="253916"/>
          </a:xfrm>
          <a:prstGeom prst="rect">
            <a:avLst/>
          </a:prstGeom>
          <a:noFill/>
        </p:spPr>
        <p:txBody>
          <a:bodyPr wrap="square" rtlCol="0" anchor="ctr">
            <a:spAutoFit/>
          </a:bodyPr>
          <a:lstStyle/>
          <a:p>
            <a:r>
              <a:rPr kumimoji="1" lang="ja-JP" altLang="en-US" sz="1000" dirty="0">
                <a:latin typeface="メイリオ" panose="020B0604030504040204" pitchFamily="50" charset="-128"/>
                <a:ea typeface="メイリオ" panose="020B0604030504040204" pitchFamily="50" charset="-128"/>
              </a:rPr>
              <a:t>〇   </a:t>
            </a:r>
            <a:r>
              <a:rPr kumimoji="1" lang="en-US" altLang="ja-JP" sz="1000" dirty="0">
                <a:latin typeface="メイリオ" panose="020B0604030504040204" pitchFamily="50" charset="-128"/>
                <a:ea typeface="メイリオ" panose="020B0604030504040204" pitchFamily="50" charset="-128"/>
              </a:rPr>
              <a:t>3</a:t>
            </a:r>
            <a:r>
              <a:rPr kumimoji="1" lang="en-US" altLang="ja-JP" sz="1050" dirty="0">
                <a:latin typeface="メイリオ" panose="020B0604030504040204" pitchFamily="50" charset="-128"/>
                <a:ea typeface="メイリオ" panose="020B0604030504040204" pitchFamily="50" charset="-128"/>
              </a:rPr>
              <a:t>   </a:t>
            </a:r>
            <a:r>
              <a:rPr kumimoji="1" lang="ja-JP" altLang="en-US" sz="700" dirty="0">
                <a:latin typeface="メイリオ" panose="020B0604030504040204" pitchFamily="50" charset="-128"/>
                <a:ea typeface="メイリオ" panose="020B0604030504040204" pitchFamily="50" charset="-128"/>
              </a:rPr>
              <a:t>学校法人豊野学園　豊野高等専修学校卒業見込</a:t>
            </a:r>
            <a:r>
              <a:rPr kumimoji="1" lang="en-US" altLang="ja-JP" sz="70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792C7FAB-AF40-4BBB-85BF-6B1FC3078BE3}"/>
              </a:ext>
            </a:extLst>
          </p:cNvPr>
          <p:cNvSpPr txBox="1"/>
          <p:nvPr/>
        </p:nvSpPr>
        <p:spPr>
          <a:xfrm>
            <a:off x="3683000" y="399852"/>
            <a:ext cx="3022600" cy="707886"/>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平成〇年〇月　　情報処理検定試験</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級合格</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00" dirty="0">
              <a:solidFill>
                <a:schemeClr val="accent1"/>
              </a:solidFill>
              <a:latin typeface="メイリオ" panose="020B0604030504040204" pitchFamily="50" charset="-128"/>
              <a:ea typeface="メイリオ" panose="020B0604030504040204" pitchFamily="50" charset="-128"/>
            </a:endParaRPr>
          </a:p>
          <a:p>
            <a:r>
              <a:rPr lang="ja-JP" altLang="en-US" sz="1000" dirty="0">
                <a:solidFill>
                  <a:schemeClr val="accent1"/>
                </a:solidFill>
                <a:latin typeface="メイリオ" panose="020B0604030504040204" pitchFamily="50" charset="-128"/>
                <a:ea typeface="メイリオ" panose="020B0604030504040204" pitchFamily="50" charset="-128"/>
              </a:rPr>
              <a:t>英検、漢検、簿記、情報処理など。取得した資格の正式な名称を、取得年月の順に記入しましょう。</a:t>
            </a:r>
            <a:endParaRPr kumimoji="1" lang="ja-JP" altLang="en-US" sz="1000" dirty="0">
              <a:solidFill>
                <a:schemeClr val="accent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BF3B14C8-E35D-4DF2-A4F4-8CE2EE736FB1}"/>
              </a:ext>
            </a:extLst>
          </p:cNvPr>
          <p:cNvSpPr txBox="1"/>
          <p:nvPr/>
        </p:nvSpPr>
        <p:spPr>
          <a:xfrm>
            <a:off x="3683000" y="1600158"/>
            <a:ext cx="977900" cy="490519"/>
          </a:xfrm>
          <a:prstGeom prst="rect">
            <a:avLst/>
          </a:prstGeom>
          <a:noFill/>
        </p:spPr>
        <p:txBody>
          <a:bodyPr wrap="square" rtlCol="0">
            <a:spAutoFit/>
          </a:bodyPr>
          <a:lstStyle/>
          <a:p>
            <a:pPr>
              <a:lnSpc>
                <a:spcPct val="150000"/>
              </a:lnSpc>
            </a:pPr>
            <a:r>
              <a:rPr kumimoji="1" lang="ja-JP" altLang="en-US" sz="900" dirty="0">
                <a:latin typeface="メイリオ" panose="020B0604030504040204" pitchFamily="50" charset="-128"/>
                <a:ea typeface="メイリオ" panose="020B0604030504040204" pitchFamily="50" charset="-128"/>
              </a:rPr>
              <a:t>音楽鑑賞</a:t>
            </a:r>
            <a:endParaRPr kumimoji="1" lang="en-US" altLang="ja-JP" sz="900" dirty="0">
              <a:latin typeface="メイリオ" panose="020B0604030504040204" pitchFamily="50" charset="-128"/>
              <a:ea typeface="メイリオ" panose="020B0604030504040204" pitchFamily="50" charset="-128"/>
            </a:endParaRPr>
          </a:p>
          <a:p>
            <a:pPr>
              <a:lnSpc>
                <a:spcPct val="150000"/>
              </a:lnSpc>
            </a:pPr>
            <a:r>
              <a:rPr kumimoji="1" lang="ja-JP" altLang="en-US" sz="900" dirty="0">
                <a:latin typeface="メイリオ" panose="020B0604030504040204" pitchFamily="50" charset="-128"/>
                <a:ea typeface="メイリオ" panose="020B0604030504040204" pitchFamily="50" charset="-128"/>
              </a:rPr>
              <a:t>読書</a:t>
            </a:r>
          </a:p>
        </p:txBody>
      </p:sp>
      <p:sp>
        <p:nvSpPr>
          <p:cNvPr id="25" name="テキスト ボックス 24">
            <a:extLst>
              <a:ext uri="{FF2B5EF4-FFF2-40B4-BE49-F238E27FC236}">
                <a16:creationId xmlns:a16="http://schemas.microsoft.com/office/drawing/2014/main" id="{305B7E99-9D47-406E-8BAC-E6018DA019EE}"/>
              </a:ext>
            </a:extLst>
          </p:cNvPr>
          <p:cNvSpPr txBox="1"/>
          <p:nvPr/>
        </p:nvSpPr>
        <p:spPr>
          <a:xfrm>
            <a:off x="4978400" y="1562058"/>
            <a:ext cx="1879600" cy="707886"/>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1</a:t>
            </a:r>
            <a:r>
              <a:rPr kumimoji="1" lang="ja-JP" altLang="en-US" sz="800" dirty="0">
                <a:latin typeface="メイリオ" panose="020B0604030504040204" pitchFamily="50" charset="-128"/>
                <a:ea typeface="メイリオ" panose="020B0604030504040204" pitchFamily="50" charset="-128"/>
              </a:rPr>
              <a:t>年 高等専修学校全国体育大会出場</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スポーツ吹き矢の部</a:t>
            </a:r>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2</a:t>
            </a:r>
            <a:r>
              <a:rPr kumimoji="1" lang="ja-JP" altLang="en-US" sz="800" dirty="0">
                <a:latin typeface="メイリオ" panose="020B0604030504040204" pitchFamily="50" charset="-128"/>
                <a:ea typeface="メイリオ" panose="020B0604030504040204" pitchFamily="50" charset="-128"/>
              </a:rPr>
              <a:t>年　生徒会図書委員会</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アルバイト（夏期休業中）</a:t>
            </a:r>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3</a:t>
            </a:r>
            <a:r>
              <a:rPr kumimoji="1" lang="ja-JP" altLang="en-US" sz="800" dirty="0">
                <a:latin typeface="メイリオ" panose="020B0604030504040204" pitchFamily="50" charset="-128"/>
                <a:ea typeface="メイリオ" panose="020B0604030504040204" pitchFamily="50" charset="-128"/>
              </a:rPr>
              <a:t>年　生徒会文化祭実行委員長</a:t>
            </a:r>
            <a:endParaRPr kumimoji="1" lang="en-US" altLang="ja-JP" sz="800"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EC2CBA1E-C117-4E5B-8FED-9A4D8113D00F}"/>
              </a:ext>
            </a:extLst>
          </p:cNvPr>
          <p:cNvCxnSpPr>
            <a:cxnSpLocks/>
          </p:cNvCxnSpPr>
          <p:nvPr/>
        </p:nvCxnSpPr>
        <p:spPr>
          <a:xfrm>
            <a:off x="2578100" y="2911308"/>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75D0A6D-E80E-4ED2-9ABE-6D912D76CB8C}"/>
              </a:ext>
            </a:extLst>
          </p:cNvPr>
          <p:cNvCxnSpPr>
            <a:cxnSpLocks/>
          </p:cNvCxnSpPr>
          <p:nvPr/>
        </p:nvCxnSpPr>
        <p:spPr>
          <a:xfrm flipV="1">
            <a:off x="2578100" y="2887467"/>
            <a:ext cx="203200"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57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1">
            <a:extLst>
              <a:ext uri="{FF2B5EF4-FFF2-40B4-BE49-F238E27FC236}">
                <a16:creationId xmlns:a16="http://schemas.microsoft.com/office/drawing/2014/main" id="{FC0BB708-E2C8-4B42-BCD2-1D13CE1855E4}"/>
              </a:ext>
            </a:extLst>
          </p:cNvPr>
          <p:cNvSpPr/>
          <p:nvPr/>
        </p:nvSpPr>
        <p:spPr>
          <a:xfrm>
            <a:off x="512736" y="574939"/>
            <a:ext cx="540000" cy="5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93A4CC5-4848-49AC-A38E-59912485AC28}"/>
              </a:ext>
            </a:extLst>
          </p:cNvPr>
          <p:cNvSpPr txBox="1"/>
          <p:nvPr/>
        </p:nvSpPr>
        <p:spPr>
          <a:xfrm>
            <a:off x="476736" y="691050"/>
            <a:ext cx="717064" cy="4693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章</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A7FD5FBE-8701-42AF-9A01-ADDB5DEEB794}"/>
              </a:ext>
            </a:extLst>
          </p:cNvPr>
          <p:cNvSpPr txBox="1"/>
          <p:nvPr/>
        </p:nvSpPr>
        <p:spPr>
          <a:xfrm>
            <a:off x="1035510" y="567941"/>
            <a:ext cx="5345754" cy="584775"/>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rPr>
              <a:t>　学校のことを企業・進学先など学校以外の方に</a:t>
            </a:r>
            <a:endParaRPr kumimoji="1" lang="en-US" altLang="ja-JP"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rPr>
              <a:t>　知ってもらおう</a:t>
            </a:r>
            <a:endParaRPr kumimoji="1" lang="ja-JP" altLang="en-US" sz="1600" b="1" i="0" u="none" strike="noStrike" kern="1200" cap="none" spc="0" normalizeH="0" baseline="0" noProof="0" dirty="0">
              <a:ln>
                <a:noFill/>
              </a:ln>
              <a:solidFill>
                <a:srgbClr val="0F6FC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84A29D19-834E-4DA9-B9AE-6E9D9B6A8566}"/>
              </a:ext>
            </a:extLst>
          </p:cNvPr>
          <p:cNvSpPr txBox="1"/>
          <p:nvPr/>
        </p:nvSpPr>
        <p:spPr>
          <a:xfrm>
            <a:off x="512736" y="1440834"/>
            <a:ext cx="5940000" cy="6224140"/>
          </a:xfrm>
          <a:prstGeom prst="rect">
            <a:avLst/>
          </a:prstGeom>
          <a:noFill/>
        </p:spPr>
        <p:txBody>
          <a:bodyPr wrap="square" rtlCol="0">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b="1" dirty="0">
                <a:solidFill>
                  <a:srgbClr val="009DD9"/>
                </a:solidFill>
                <a:latin typeface="メイリオ" panose="020B0604030504040204" pitchFamily="50" charset="-128"/>
                <a:ea typeface="メイリオ" panose="020B0604030504040204" pitchFamily="50" charset="-128"/>
                <a:cs typeface="メイリオ" panose="020B0604030504040204" pitchFamily="50" charset="-128"/>
              </a:rPr>
              <a:t>02</a:t>
            </a:r>
            <a:r>
              <a:rPr kumimoji="1" lang="ja-JP" altLang="en-US" b="1" dirty="0">
                <a:solidFill>
                  <a:srgbClr val="009DD9"/>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情報をあつめる</a:t>
            </a:r>
            <a:endParaRPr kumimoji="1" lang="en-US" altLang="ja-JP"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学校の正式名称は書けますか？</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選択したコース名</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貴校にはどんな学科・コースがありますか</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（コースが説明できる）</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03</a:t>
            </a:r>
            <a:r>
              <a:rPr kumimoji="1" lang="ja-JP" altLang="en-US"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情報をわかりやすくまとめよう</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高等専修学校の大きな特色は？と聞かれたら？</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例）「通信制と大きく違い、少人数で</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つのコースの職業教育を通じて一般科目も学ぶことができる学校です」など、自分なりで良いので短いことばで説明できる様にしましょう。</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あなたが選んだ専門コースで学んでいることは何ですか？どんな事やってるの？</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などと聞かれたら、どう答えたら相手に伝わりやすいのでしょうか（箇条書き）</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関連ある方への説明　　　　　　　　　　　関連ない方への説明</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a:extLst>
              <a:ext uri="{FF2B5EF4-FFF2-40B4-BE49-F238E27FC236}">
                <a16:creationId xmlns:a16="http://schemas.microsoft.com/office/drawing/2014/main" id="{D1938515-2759-43A0-A32B-985C052677F3}"/>
              </a:ext>
            </a:extLst>
          </p:cNvPr>
          <p:cNvCxnSpPr/>
          <p:nvPr/>
        </p:nvCxnSpPr>
        <p:spPr>
          <a:xfrm>
            <a:off x="1557867" y="2294467"/>
            <a:ext cx="454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C9AEADED-455D-4CA2-A880-596A56C261BF}"/>
              </a:ext>
            </a:extLst>
          </p:cNvPr>
          <p:cNvCxnSpPr>
            <a:cxnSpLocks/>
          </p:cNvCxnSpPr>
          <p:nvPr/>
        </p:nvCxnSpPr>
        <p:spPr>
          <a:xfrm>
            <a:off x="2163234" y="2700867"/>
            <a:ext cx="27601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58E161A8-8F20-4CBE-BFAC-8F15E397F279}"/>
              </a:ext>
            </a:extLst>
          </p:cNvPr>
          <p:cNvCxnSpPr>
            <a:cxnSpLocks/>
          </p:cNvCxnSpPr>
          <p:nvPr/>
        </p:nvCxnSpPr>
        <p:spPr>
          <a:xfrm>
            <a:off x="702574" y="3708400"/>
            <a:ext cx="540189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四角形: 角を丸くする 14">
            <a:extLst>
              <a:ext uri="{FF2B5EF4-FFF2-40B4-BE49-F238E27FC236}">
                <a16:creationId xmlns:a16="http://schemas.microsoft.com/office/drawing/2014/main" id="{B392B49C-0B4E-4EBA-8669-9EF0BADA9755}"/>
              </a:ext>
            </a:extLst>
          </p:cNvPr>
          <p:cNvSpPr/>
          <p:nvPr/>
        </p:nvSpPr>
        <p:spPr>
          <a:xfrm>
            <a:off x="3618841" y="6978833"/>
            <a:ext cx="2762424" cy="2463798"/>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1326709A-543D-4661-8FFC-E49867295E02}"/>
              </a:ext>
            </a:extLst>
          </p:cNvPr>
          <p:cNvSpPr/>
          <p:nvPr/>
        </p:nvSpPr>
        <p:spPr>
          <a:xfrm>
            <a:off x="702574" y="5463289"/>
            <a:ext cx="5606480" cy="672030"/>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5FC8919F-F8E4-4F3C-9774-558429541ECF}"/>
              </a:ext>
            </a:extLst>
          </p:cNvPr>
          <p:cNvSpPr/>
          <p:nvPr/>
        </p:nvSpPr>
        <p:spPr>
          <a:xfrm>
            <a:off x="702575" y="6978833"/>
            <a:ext cx="2726426" cy="2463795"/>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759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1">
            <a:extLst>
              <a:ext uri="{FF2B5EF4-FFF2-40B4-BE49-F238E27FC236}">
                <a16:creationId xmlns:a16="http://schemas.microsoft.com/office/drawing/2014/main" id="{FC0BB708-E2C8-4B42-BCD2-1D13CE1855E4}"/>
              </a:ext>
            </a:extLst>
          </p:cNvPr>
          <p:cNvSpPr/>
          <p:nvPr/>
        </p:nvSpPr>
        <p:spPr>
          <a:xfrm>
            <a:off x="512736" y="574939"/>
            <a:ext cx="540000" cy="5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93A4CC5-4848-49AC-A38E-59912485AC28}"/>
              </a:ext>
            </a:extLst>
          </p:cNvPr>
          <p:cNvSpPr txBox="1"/>
          <p:nvPr/>
        </p:nvSpPr>
        <p:spPr>
          <a:xfrm>
            <a:off x="476736" y="691050"/>
            <a:ext cx="717064" cy="4693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章</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A7FD5FBE-8701-42AF-9A01-ADDB5DEEB794}"/>
              </a:ext>
            </a:extLst>
          </p:cNvPr>
          <p:cNvSpPr txBox="1"/>
          <p:nvPr/>
        </p:nvSpPr>
        <p:spPr>
          <a:xfrm>
            <a:off x="1035510" y="567941"/>
            <a:ext cx="5345754" cy="584775"/>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rPr>
              <a:t>　学校のことを企業・進学先など学校以外の方に</a:t>
            </a:r>
            <a:endParaRPr kumimoji="1" lang="en-US" altLang="ja-JP"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0F6FC6"/>
                </a:solidFill>
                <a:latin typeface="メイリオ" panose="020B0604030504040204" pitchFamily="50" charset="-128"/>
                <a:ea typeface="メイリオ" panose="020B0604030504040204" pitchFamily="50" charset="-128"/>
                <a:cs typeface="メイリオ" panose="020B0604030504040204" pitchFamily="50" charset="-128"/>
              </a:rPr>
              <a:t>　知ってもらおう</a:t>
            </a:r>
            <a:endParaRPr kumimoji="1" lang="ja-JP" altLang="en-US" sz="1600" b="1" i="0" u="none" strike="noStrike" kern="1200" cap="none" spc="0" normalizeH="0" baseline="0" noProof="0" dirty="0">
              <a:ln>
                <a:noFill/>
              </a:ln>
              <a:solidFill>
                <a:srgbClr val="0F6FC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84A29D19-834E-4DA9-B9AE-6E9D9B6A8566}"/>
              </a:ext>
            </a:extLst>
          </p:cNvPr>
          <p:cNvSpPr txBox="1"/>
          <p:nvPr/>
        </p:nvSpPr>
        <p:spPr>
          <a:xfrm>
            <a:off x="476736" y="1381464"/>
            <a:ext cx="5940000" cy="7763023"/>
          </a:xfrm>
          <a:prstGeom prst="rect">
            <a:avLst/>
          </a:prstGeom>
          <a:noFill/>
        </p:spPr>
        <p:txBody>
          <a:bodyPr wrap="square" rtlCol="0">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en-US" altLang="ja-JP"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a:t>
            </a:r>
            <a:r>
              <a:rPr kumimoji="1" lang="ja-JP" altLang="en-US"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　基</a:t>
            </a:r>
            <a:r>
              <a:rPr kumimoji="1" lang="ja-JP" altLang="en-US" sz="16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本的な学校の情報整理をしておこう</a:t>
            </a:r>
            <a:endParaRPr kumimoji="1" lang="en-US" altLang="ja-JP" sz="1600" b="1" i="0" u="none" strike="noStrike" kern="1200" cap="none" spc="0" normalizeH="0" baseline="0" noProof="0" dirty="0">
              <a:ln>
                <a:noFill/>
              </a:ln>
              <a:solidFill>
                <a:srgbClr val="009DD9"/>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（聞かれて答えられるように準備をする）</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b="1" dirty="0">
              <a:solidFill>
                <a:srgbClr val="009DD9"/>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全校で何人いるの？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どこにあるの？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「豊野高等専修学校」の前につく名前は？</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名称変更前の学校名</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男女共学になった年は今から　　　　　　　　　　　年前　　</a:t>
            </a: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Q</a:t>
            </a:r>
            <a:r>
              <a:rPr kumimoji="1"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メディアで取り上げられた取り組みや良い印象になる活動、企画は　　　　　　</a:t>
            </a: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授業・総合　　　　　　　　　　　　　　ボランティアなど課外活動　　　　　　　　　　　　　　　　　　　　　　　　　　　　　　　　　　</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四角形: 角を丸くする 14">
            <a:extLst>
              <a:ext uri="{FF2B5EF4-FFF2-40B4-BE49-F238E27FC236}">
                <a16:creationId xmlns:a16="http://schemas.microsoft.com/office/drawing/2014/main" id="{B392B49C-0B4E-4EBA-8669-9EF0BADA9755}"/>
              </a:ext>
            </a:extLst>
          </p:cNvPr>
          <p:cNvSpPr/>
          <p:nvPr/>
        </p:nvSpPr>
        <p:spPr>
          <a:xfrm>
            <a:off x="3503764" y="6481595"/>
            <a:ext cx="2762424" cy="2733339"/>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5FC8919F-F8E4-4F3C-9774-558429541ECF}"/>
              </a:ext>
            </a:extLst>
          </p:cNvPr>
          <p:cNvSpPr/>
          <p:nvPr/>
        </p:nvSpPr>
        <p:spPr>
          <a:xfrm>
            <a:off x="627812" y="6481596"/>
            <a:ext cx="2726426" cy="2733354"/>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12563B6F-3E56-4651-9C06-5E67256D9636}"/>
              </a:ext>
            </a:extLst>
          </p:cNvPr>
          <p:cNvCxnSpPr>
            <a:cxnSpLocks/>
          </p:cNvCxnSpPr>
          <p:nvPr/>
        </p:nvCxnSpPr>
        <p:spPr>
          <a:xfrm>
            <a:off x="2904067" y="2421467"/>
            <a:ext cx="15155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B0F141E4-789C-4B73-9291-CB4F9DB362C3}"/>
              </a:ext>
            </a:extLst>
          </p:cNvPr>
          <p:cNvCxnSpPr>
            <a:cxnSpLocks/>
          </p:cNvCxnSpPr>
          <p:nvPr/>
        </p:nvCxnSpPr>
        <p:spPr>
          <a:xfrm>
            <a:off x="2474943" y="3115733"/>
            <a:ext cx="34938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3BF91FC8-157C-470A-B9A8-046FE8B30566}"/>
              </a:ext>
            </a:extLst>
          </p:cNvPr>
          <p:cNvCxnSpPr/>
          <p:nvPr/>
        </p:nvCxnSpPr>
        <p:spPr>
          <a:xfrm>
            <a:off x="3618841" y="3996266"/>
            <a:ext cx="23499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25750F78-18B2-40C9-A02D-F6225E012562}"/>
              </a:ext>
            </a:extLst>
          </p:cNvPr>
          <p:cNvCxnSpPr>
            <a:cxnSpLocks/>
          </p:cNvCxnSpPr>
          <p:nvPr/>
        </p:nvCxnSpPr>
        <p:spPr>
          <a:xfrm>
            <a:off x="2939119" y="4657823"/>
            <a:ext cx="3029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79CC80F1-C59B-497E-A761-A383DE167CDB}"/>
              </a:ext>
            </a:extLst>
          </p:cNvPr>
          <p:cNvCxnSpPr>
            <a:cxnSpLocks/>
          </p:cNvCxnSpPr>
          <p:nvPr/>
        </p:nvCxnSpPr>
        <p:spPr>
          <a:xfrm>
            <a:off x="3141243" y="5434441"/>
            <a:ext cx="1278357"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D7559124-14CB-4001-9264-A3211130CB1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926947" y="560248"/>
            <a:ext cx="489789" cy="540000"/>
          </a:xfrm>
          <a:prstGeom prst="rect">
            <a:avLst/>
          </a:prstGeom>
        </p:spPr>
      </p:pic>
    </p:spTree>
    <p:extLst>
      <p:ext uri="{BB962C8B-B14F-4D97-AF65-F5344CB8AC3E}">
        <p14:creationId xmlns:p14="http://schemas.microsoft.com/office/powerpoint/2010/main" val="360093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E56006A-6385-445E-A04E-592E3C56BD3A}"/>
              </a:ext>
            </a:extLst>
          </p:cNvPr>
          <p:cNvSpPr txBox="1"/>
          <p:nvPr/>
        </p:nvSpPr>
        <p:spPr>
          <a:xfrm>
            <a:off x="333105" y="574832"/>
            <a:ext cx="5470045" cy="1107354"/>
          </a:xfrm>
          <a:prstGeom prst="rect">
            <a:avLst/>
          </a:prstGeom>
          <a:noFill/>
        </p:spPr>
        <p:txBody>
          <a:bodyPr wrap="square" rtlCol="0">
            <a:spAutoFit/>
          </a:bodyPr>
          <a:lstStyle/>
          <a:p>
            <a:pPr>
              <a:lnSpc>
                <a:spcPts val="1600"/>
              </a:lnSpc>
            </a:pPr>
            <a:r>
              <a:rPr kumimoji="1" lang="en-US" altLang="ja-JP" b="1" dirty="0">
                <a:solidFill>
                  <a:schemeClr val="accent2"/>
                </a:solidFill>
                <a:latin typeface="メイリオ" panose="020B0604030504040204" pitchFamily="50" charset="-128"/>
                <a:ea typeface="メイリオ" panose="020B0604030504040204" pitchFamily="50" charset="-128"/>
              </a:rPr>
              <a:t>05</a:t>
            </a:r>
            <a:r>
              <a:rPr kumimoji="1" lang="ja-JP" altLang="en-US" b="1" dirty="0">
                <a:solidFill>
                  <a:schemeClr val="accent2"/>
                </a:solidFill>
                <a:latin typeface="メイリオ" panose="020B0604030504040204" pitchFamily="50" charset="-128"/>
                <a:ea typeface="メイリオ" panose="020B0604030504040204" pitchFamily="50" charset="-128"/>
              </a:rPr>
              <a:t>　自分を知ろう </a:t>
            </a:r>
            <a:r>
              <a:rPr kumimoji="1" lang="en-US" altLang="ja-JP" dirty="0">
                <a:solidFill>
                  <a:schemeClr val="accent2"/>
                </a:solidFill>
                <a:ea typeface="メイリオ" panose="020B0604030504040204" pitchFamily="50" charset="-128"/>
              </a:rPr>
              <a:t>work1</a:t>
            </a:r>
          </a:p>
          <a:p>
            <a:pPr>
              <a:lnSpc>
                <a:spcPts val="1600"/>
              </a:lnSpc>
            </a:pPr>
            <a:r>
              <a:rPr kumimoji="1" lang="ja-JP" altLang="en-US" sz="1050" dirty="0">
                <a:latin typeface="メイリオ" panose="020B0604030504040204" pitchFamily="50" charset="-128"/>
                <a:ea typeface="メイリオ" panose="020B0604030504040204" pitchFamily="50" charset="-128"/>
              </a:rPr>
              <a:t>「あなたはどんな人？」初めての場面で必ず尋ねられることです。</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例えば進学先、就職先での自己紹介。その前にみんなが経験する</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　就職・進学試験の面接。背伸びする必要はありません。</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まずは、自分が好きなこと</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活動</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、好きなもの</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物、環境</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を書き出してみよう</a:t>
            </a:r>
          </a:p>
        </p:txBody>
      </p:sp>
      <p:sp>
        <p:nvSpPr>
          <p:cNvPr id="3" name="楕円 2">
            <a:extLst>
              <a:ext uri="{FF2B5EF4-FFF2-40B4-BE49-F238E27FC236}">
                <a16:creationId xmlns:a16="http://schemas.microsoft.com/office/drawing/2014/main" id="{D165D592-EA1D-4F95-9706-C3D58ED7EE84}"/>
              </a:ext>
            </a:extLst>
          </p:cNvPr>
          <p:cNvSpPr/>
          <p:nvPr/>
        </p:nvSpPr>
        <p:spPr>
          <a:xfrm>
            <a:off x="5455297" y="287888"/>
            <a:ext cx="1080000" cy="1075245"/>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１</a:t>
            </a:r>
            <a:r>
              <a:rPr kumimoji="1" lang="en-US" altLang="ja-JP" sz="2000" b="1" dirty="0">
                <a:solidFill>
                  <a:schemeClr val="accent2"/>
                </a:solidFill>
                <a:latin typeface="メイリオ" panose="020B0604030504040204" pitchFamily="50" charset="-128"/>
                <a:ea typeface="メイリオ" panose="020B0604030504040204" pitchFamily="50" charset="-128"/>
              </a:rPr>
              <a:t>-1</a:t>
            </a:r>
            <a:endParaRPr kumimoji="1" lang="ja-JP" altLang="en-US" sz="2000" b="1" dirty="0">
              <a:solidFill>
                <a:schemeClr val="accent2"/>
              </a:solidFill>
              <a:latin typeface="メイリオ" panose="020B0604030504040204" pitchFamily="50" charset="-128"/>
              <a:ea typeface="メイリオ" panose="020B0604030504040204" pitchFamily="50" charset="-128"/>
            </a:endParaRP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3582535946"/>
              </p:ext>
            </p:extLst>
          </p:nvPr>
        </p:nvGraphicFramePr>
        <p:xfrm>
          <a:off x="463731" y="2147308"/>
          <a:ext cx="5930538" cy="3456000"/>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b="0" dirty="0">
                          <a:latin typeface="メイリオ" panose="020B0604030504040204" pitchFamily="50" charset="-128"/>
                          <a:ea typeface="メイリオ" panose="020B0604030504040204" pitchFamily="50" charset="-128"/>
                        </a:rPr>
                        <a:t>好きなこと（活動）</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b="0" dirty="0">
                          <a:latin typeface="メイリオ" panose="020B0604030504040204" pitchFamily="50" charset="-128"/>
                          <a:ea typeface="メイリオ" panose="020B0604030504040204" pitchFamily="50" charset="-128"/>
                        </a:rPr>
                        <a:t>好きなもの（場所、環境）</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01367814"/>
                  </a:ext>
                </a:extLst>
              </a:tr>
              <a:tr h="432000">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1414247391"/>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333105" y="1844083"/>
            <a:ext cx="6061164" cy="307777"/>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①「好き」を書き出してみる</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118AEB-E726-4914-A29B-B25BB2AA54C8}"/>
              </a:ext>
            </a:extLst>
          </p:cNvPr>
          <p:cNvSpPr txBox="1"/>
          <p:nvPr/>
        </p:nvSpPr>
        <p:spPr>
          <a:xfrm>
            <a:off x="365760" y="5357147"/>
            <a:ext cx="6061164" cy="1107354"/>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②「できる」を書き出してみる</a:t>
            </a:r>
            <a:r>
              <a:rPr kumimoji="1" lang="ja-JP" altLang="en-US" sz="1600" dirty="0">
                <a:latin typeface="メイリオ" panose="020B0604030504040204" pitchFamily="50" charset="-128"/>
                <a:ea typeface="メイリオ" panose="020B0604030504040204" pitchFamily="50" charset="-128"/>
              </a:rPr>
              <a:t>　</a:t>
            </a:r>
          </a:p>
          <a:p>
            <a:pPr>
              <a:lnSpc>
                <a:spcPts val="1600"/>
              </a:lnSpc>
            </a:pP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当たり前のようにやっていること。家の手伝いでやった事がありほめられたこと、得意ではないと思っているのに友人や家族からほめられること、驚かれたこと、などなど</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とにかく箇条書きで良いので沢山「できる」を書き出してみよう。</a:t>
            </a: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3777739886"/>
              </p:ext>
            </p:extLst>
          </p:nvPr>
        </p:nvGraphicFramePr>
        <p:xfrm>
          <a:off x="463731" y="6618427"/>
          <a:ext cx="5933404" cy="2999685"/>
        </p:xfrm>
        <a:graphic>
          <a:graphicData uri="http://schemas.openxmlformats.org/drawingml/2006/table">
            <a:tbl>
              <a:tblPr firstRow="1" bandRow="1"/>
              <a:tblGrid>
                <a:gridCol w="2906682">
                  <a:extLst>
                    <a:ext uri="{9D8B030D-6E8A-4147-A177-3AD203B41FA5}">
                      <a16:colId xmlns:a16="http://schemas.microsoft.com/office/drawing/2014/main" val="2996603285"/>
                    </a:ext>
                  </a:extLst>
                </a:gridCol>
                <a:gridCol w="3026722">
                  <a:extLst>
                    <a:ext uri="{9D8B030D-6E8A-4147-A177-3AD203B41FA5}">
                      <a16:colId xmlns:a16="http://schemas.microsoft.com/office/drawing/2014/main" val="167719814"/>
                    </a:ext>
                  </a:extLst>
                </a:gridCol>
              </a:tblGrid>
              <a:tr h="40504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latin typeface="メイリオ" panose="020B0604030504040204" pitchFamily="50" charset="-128"/>
                          <a:ea typeface="メイリオ" panose="020B0604030504040204" pitchFamily="50" charset="-128"/>
                        </a:rPr>
                        <a:t>前からできること</a:t>
                      </a:r>
                      <a:endParaRPr kumimoji="1" lang="en-US" altLang="ja-JP" b="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latin typeface="メイリオ" panose="020B0604030504040204" pitchFamily="50" charset="-128"/>
                          <a:ea typeface="メイリオ" panose="020B0604030504040204" pitchFamily="50" charset="-128"/>
                        </a:rPr>
                        <a:t>家の手伝いなど「できること」</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b="0" dirty="0">
                          <a:latin typeface="メイリオ" panose="020B0604030504040204" pitchFamily="50" charset="-128"/>
                          <a:ea typeface="メイリオ" panose="020B0604030504040204" pitchFamily="50" charset="-128"/>
                        </a:rPr>
                        <a:t>　</a:t>
                      </a:r>
                      <a:r>
                        <a:rPr kumimoji="1" lang="ja-JP" altLang="en-US" sz="1400" b="0" dirty="0">
                          <a:latin typeface="メイリオ" panose="020B0604030504040204" pitchFamily="50" charset="-128"/>
                          <a:ea typeface="メイリオ" panose="020B0604030504040204" pitchFamily="50" charset="-128"/>
                        </a:rPr>
                        <a:t>学校で「できる」こと</a:t>
                      </a:r>
                      <a:endParaRPr kumimoji="1" lang="ja-JP" altLang="en-US" b="0"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715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r>
                        <a:rPr kumimoji="1" lang="ja-JP" altLang="en-US" dirty="0"/>
                        <a:t>　　</a:t>
                      </a: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05045">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05045">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05045">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05045">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05045">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bl>
          </a:graphicData>
        </a:graphic>
      </p:graphicFrame>
      <p:pic>
        <p:nvPicPr>
          <p:cNvPr id="10" name="図 9">
            <a:extLst>
              <a:ext uri="{FF2B5EF4-FFF2-40B4-BE49-F238E27FC236}">
                <a16:creationId xmlns:a16="http://schemas.microsoft.com/office/drawing/2014/main" id="{9A557490-6209-4AA7-A1C2-88AB5F0F199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790297" y="555510"/>
            <a:ext cx="489789" cy="540000"/>
          </a:xfrm>
          <a:prstGeom prst="rect">
            <a:avLst/>
          </a:prstGeom>
        </p:spPr>
      </p:pic>
    </p:spTree>
    <p:extLst>
      <p:ext uri="{BB962C8B-B14F-4D97-AF65-F5344CB8AC3E}">
        <p14:creationId xmlns:p14="http://schemas.microsoft.com/office/powerpoint/2010/main" val="83117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482391" y="220155"/>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１</a:t>
            </a:r>
            <a:r>
              <a:rPr kumimoji="1" lang="en-US" altLang="ja-JP" sz="2000" b="1" dirty="0">
                <a:solidFill>
                  <a:schemeClr val="accent2"/>
                </a:solidFill>
                <a:latin typeface="メイリオ" panose="020B0604030504040204" pitchFamily="50" charset="-128"/>
                <a:ea typeface="メイリオ" panose="020B0604030504040204" pitchFamily="50" charset="-128"/>
              </a:rPr>
              <a:t>-2</a:t>
            </a:r>
            <a:endParaRPr kumimoji="1" lang="ja-JP" altLang="en-US" sz="2000" b="1" dirty="0">
              <a:solidFill>
                <a:schemeClr val="accent2"/>
              </a:solidFill>
              <a:latin typeface="メイリオ" panose="020B0604030504040204" pitchFamily="50" charset="-128"/>
              <a:ea typeface="メイリオ" panose="020B0604030504040204" pitchFamily="50" charset="-128"/>
            </a:endParaRP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1429462871"/>
              </p:ext>
            </p:extLst>
          </p:nvPr>
        </p:nvGraphicFramePr>
        <p:xfrm>
          <a:off x="463731" y="1810434"/>
          <a:ext cx="5930538" cy="3846960"/>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b="1" dirty="0">
                          <a:latin typeface="メイリオ" panose="020B0604030504040204" pitchFamily="50" charset="-128"/>
                          <a:ea typeface="メイリオ" panose="020B0604030504040204" pitchFamily="50" charset="-128"/>
                        </a:rPr>
                        <a:t>苦手なこと・やりたくない</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b="1" dirty="0"/>
                        <a:t>　</a:t>
                      </a:r>
                      <a:r>
                        <a:rPr kumimoji="1" lang="ja-JP" altLang="en-US" b="1" dirty="0">
                          <a:latin typeface="メイリオ" panose="020B0604030504040204" pitchFamily="50" charset="-128"/>
                          <a:ea typeface="メイリオ" panose="020B0604030504040204" pitchFamily="50" charset="-128"/>
                        </a:rPr>
                        <a:t>　</a:t>
                      </a:r>
                      <a:r>
                        <a:rPr kumimoji="1" lang="en-US" altLang="ja-JP" b="1" dirty="0">
                          <a:latin typeface="メイリオ" panose="020B0604030504040204" pitchFamily="50" charset="-128"/>
                          <a:ea typeface="メイリオ" panose="020B0604030504040204" pitchFamily="50" charset="-128"/>
                        </a:rPr>
                        <a:t>Q</a:t>
                      </a:r>
                      <a:r>
                        <a:rPr kumimoji="1" lang="ja-JP" altLang="en-US" b="1" dirty="0">
                          <a:latin typeface="メイリオ" panose="020B0604030504040204" pitchFamily="50" charset="-128"/>
                          <a:ea typeface="メイリオ" panose="020B0604030504040204" pitchFamily="50" charset="-128"/>
                        </a:rPr>
                        <a:t>どのくらい我慢できる？</a:t>
                      </a:r>
                      <a:endParaRPr kumimoji="1" lang="en-US" altLang="ja-JP" b="1"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絶対ムリだと思う</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状況によって我慢できるかも</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なんだかんだ言っても慣れるかも</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398418" y="500908"/>
            <a:ext cx="4775748" cy="1312539"/>
          </a:xfrm>
          <a:prstGeom prst="rect">
            <a:avLst/>
          </a:prstGeom>
          <a:noFill/>
        </p:spPr>
        <p:txBody>
          <a:bodyPr wrap="square" rtlCol="0">
            <a:spAutoFit/>
          </a:bodyPr>
          <a:lstStyle/>
          <a:p>
            <a:pPr>
              <a:lnSpc>
                <a:spcPts val="1600"/>
              </a:lnSpc>
            </a:pPr>
            <a:r>
              <a:rPr kumimoji="1" lang="ja-JP" altLang="en-US" sz="1400" b="1" dirty="0">
                <a:solidFill>
                  <a:schemeClr val="accent2"/>
                </a:solidFill>
                <a:latin typeface="メイリオ" panose="020B0604030504040204" pitchFamily="50" charset="-128"/>
                <a:ea typeface="メイリオ" panose="020B0604030504040204" pitchFamily="50" charset="-128"/>
              </a:rPr>
              <a:t>③「苦手・できない・やりたくない」を書き出してみる</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nSpc>
                <a:spcPts val="1600"/>
              </a:lnSpc>
            </a:pP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これはうまくできない、できればやりたくない、失敗しがち。</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「できない」「にがて」「好きじゃない」を先ず書き出してみてください</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右には我慢したらできる、絶対ムリ！、やってみなきゃわからない、</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など自分なりの「ガマンの度合い」を書いてみて</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1077394676"/>
              </p:ext>
            </p:extLst>
          </p:nvPr>
        </p:nvGraphicFramePr>
        <p:xfrm>
          <a:off x="463731" y="5738875"/>
          <a:ext cx="5930538" cy="4278960"/>
        </p:xfrm>
        <a:graphic>
          <a:graphicData uri="http://schemas.openxmlformats.org/drawingml/2006/table">
            <a:tbl>
              <a:tblPr firstRow="1" bandRow="1"/>
              <a:tblGrid>
                <a:gridCol w="2965269">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latin typeface="メイリオ" panose="020B0604030504040204" pitchFamily="50" charset="-128"/>
                          <a:ea typeface="メイリオ" panose="020B0604030504040204" pitchFamily="50" charset="-128"/>
                        </a:rPr>
                        <a:t>好きじゃない環境</a:t>
                      </a: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人・モノ・状況</a:t>
                      </a:r>
                      <a:r>
                        <a:rPr kumimoji="1" lang="en-US" altLang="ja-JP" sz="1100"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Q</a:t>
                      </a:r>
                      <a:r>
                        <a:rPr kumimoji="1" lang="ja-JP" altLang="en-US" b="1" dirty="0">
                          <a:latin typeface="メイリオ" panose="020B0604030504040204" pitchFamily="50" charset="-128"/>
                          <a:ea typeface="メイリオ" panose="020B0604030504040204" pitchFamily="50" charset="-128"/>
                        </a:rPr>
                        <a:t>どのくらい我慢できる？</a:t>
                      </a:r>
                      <a:endParaRPr kumimoji="1" lang="en-US" altLang="ja-JP" b="1"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絶対ムリだと思う</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状況によって我慢できるかも</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なんだかんだ言っても慣れるかも</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927300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782961499"/>
                  </a:ext>
                </a:extLst>
              </a:tr>
              <a:tr h="432000">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cxnSp>
        <p:nvCxnSpPr>
          <p:cNvPr id="8" name="直線矢印コネクタ 7">
            <a:extLst>
              <a:ext uri="{FF2B5EF4-FFF2-40B4-BE49-F238E27FC236}">
                <a16:creationId xmlns:a16="http://schemas.microsoft.com/office/drawing/2014/main" id="{56864885-AF12-4C8B-BA65-DA2F65EC56AE}"/>
              </a:ext>
            </a:extLst>
          </p:cNvPr>
          <p:cNvCxnSpPr/>
          <p:nvPr/>
        </p:nvCxnSpPr>
        <p:spPr>
          <a:xfrm>
            <a:off x="3069000" y="6550863"/>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直線矢印コネクタ 8">
            <a:extLst>
              <a:ext uri="{FF2B5EF4-FFF2-40B4-BE49-F238E27FC236}">
                <a16:creationId xmlns:a16="http://schemas.microsoft.com/office/drawing/2014/main" id="{7B1829D4-4741-427E-B0EB-2D429C94783E}"/>
              </a:ext>
            </a:extLst>
          </p:cNvPr>
          <p:cNvCxnSpPr/>
          <p:nvPr/>
        </p:nvCxnSpPr>
        <p:spPr>
          <a:xfrm>
            <a:off x="3004456" y="2428630"/>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1818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303504" y="234819"/>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２</a:t>
            </a: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3562933940"/>
              </p:ext>
            </p:extLst>
          </p:nvPr>
        </p:nvGraphicFramePr>
        <p:xfrm>
          <a:off x="434099" y="1582613"/>
          <a:ext cx="5992825" cy="3456000"/>
        </p:xfrm>
        <a:graphic>
          <a:graphicData uri="http://schemas.openxmlformats.org/drawingml/2006/table">
            <a:tbl>
              <a:tblPr firstRow="1" bandRow="1"/>
              <a:tblGrid>
                <a:gridCol w="3027556">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登校</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できる・頑張った・続けたこと</a:t>
                      </a:r>
                      <a:endParaRPr kumimoji="1" lang="en-US" altLang="ja-JP"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r>
                        <a:rPr kumimoji="1" lang="ja-JP" altLang="en-US" sz="1200" dirty="0">
                          <a:latin typeface="メイリオ" panose="020B0604030504040204" pitchFamily="50" charset="-128"/>
                          <a:ea typeface="メイリオ" panose="020B0604030504040204" pitchFamily="50" charset="-128"/>
                        </a:rPr>
                        <a:t>　</a:t>
                      </a: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クラスの係、役割</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32000">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生徒会、いばら祭</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部活、課外活動</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32000">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591705" y="412649"/>
            <a:ext cx="4575026" cy="902170"/>
          </a:xfrm>
          <a:prstGeom prst="rect">
            <a:avLst/>
          </a:prstGeom>
          <a:noFill/>
        </p:spPr>
        <p:txBody>
          <a:bodyPr wrap="square" rtlCol="0">
            <a:spAutoFit/>
          </a:bodyPr>
          <a:lstStyle/>
          <a:p>
            <a:pPr>
              <a:lnSpc>
                <a:spcPts val="1600"/>
              </a:lnSpc>
            </a:pPr>
            <a:r>
              <a:rPr kumimoji="1" lang="en-US" altLang="ja-JP" sz="1600" b="1" dirty="0">
                <a:solidFill>
                  <a:schemeClr val="accent2"/>
                </a:solidFill>
                <a:latin typeface="メイリオ" panose="020B0604030504040204" pitchFamily="50" charset="-128"/>
                <a:ea typeface="メイリオ" panose="020B0604030504040204" pitchFamily="50" charset="-128"/>
              </a:rPr>
              <a:t>06</a:t>
            </a:r>
            <a:r>
              <a:rPr kumimoji="1" lang="ja-JP" altLang="en-US" sz="1600" b="1" dirty="0">
                <a:solidFill>
                  <a:schemeClr val="accent2"/>
                </a:solidFill>
                <a:latin typeface="メイリオ" panose="020B0604030504040204" pitchFamily="50" charset="-128"/>
                <a:ea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rPr>
              <a:t>入学以降「これまでの実績」を書き出してみる</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nSpc>
                <a:spcPts val="1600"/>
              </a:lnSpc>
            </a:pP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年生の頃からどんなことができるようになってきましたか？</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頑張ってきたこと、続けられていること、変わったかも</a:t>
            </a:r>
            <a:r>
              <a:rPr kumimoji="1" lang="en-US" altLang="ja-JP" sz="1050" dirty="0">
                <a:latin typeface="メイリオ" panose="020B0604030504040204" pitchFamily="50" charset="-128"/>
                <a:ea typeface="メイリオ" panose="020B0604030504040204" pitchFamily="50" charset="-128"/>
              </a:rPr>
              <a:t>…</a:t>
            </a:r>
          </a:p>
          <a:p>
            <a:pPr>
              <a:lnSpc>
                <a:spcPts val="1600"/>
              </a:lnSpc>
            </a:pPr>
            <a:r>
              <a:rPr kumimoji="1" lang="ja-JP" altLang="en-US" sz="1050" dirty="0">
                <a:latin typeface="メイリオ" panose="020B0604030504040204" pitchFamily="50" charset="-128"/>
                <a:ea typeface="メイリオ" panose="020B0604030504040204" pitchFamily="50" charset="-128"/>
              </a:rPr>
              <a:t>と感じることはどんなことでしょうか。</a:t>
            </a:r>
          </a:p>
        </p:txBody>
      </p:sp>
      <p:sp>
        <p:nvSpPr>
          <p:cNvPr id="6" name="テキスト ボックス 5">
            <a:extLst>
              <a:ext uri="{FF2B5EF4-FFF2-40B4-BE49-F238E27FC236}">
                <a16:creationId xmlns:a16="http://schemas.microsoft.com/office/drawing/2014/main" id="{92118AEB-E726-4914-A29B-B25BB2AA54C8}"/>
              </a:ext>
            </a:extLst>
          </p:cNvPr>
          <p:cNvSpPr txBox="1"/>
          <p:nvPr/>
        </p:nvSpPr>
        <p:spPr>
          <a:xfrm>
            <a:off x="470576" y="5100938"/>
            <a:ext cx="6061164" cy="693973"/>
          </a:xfrm>
          <a:prstGeom prst="rect">
            <a:avLst/>
          </a:prstGeom>
          <a:noFill/>
        </p:spPr>
        <p:txBody>
          <a:bodyPr wrap="square" rtlCol="0">
            <a:spAutoFit/>
          </a:bodyPr>
          <a:lstStyle/>
          <a:p>
            <a:pPr>
              <a:lnSpc>
                <a:spcPts val="1600"/>
              </a:lnSpc>
            </a:pPr>
            <a:r>
              <a:rPr kumimoji="1" lang="en-US" altLang="ja-JP" sz="1600" b="1" dirty="0">
                <a:solidFill>
                  <a:schemeClr val="accent2"/>
                </a:solidFill>
                <a:latin typeface="メイリオ" panose="020B0604030504040204" pitchFamily="50" charset="-128"/>
                <a:ea typeface="メイリオ" panose="020B0604030504040204" pitchFamily="50" charset="-128"/>
              </a:rPr>
              <a:t>0</a:t>
            </a:r>
            <a:r>
              <a:rPr kumimoji="1" lang="ja-JP" altLang="en-US" sz="1600" b="1" dirty="0">
                <a:solidFill>
                  <a:schemeClr val="accent2"/>
                </a:solidFill>
                <a:latin typeface="メイリオ" panose="020B0604030504040204" pitchFamily="50" charset="-128"/>
                <a:ea typeface="メイリオ" panose="020B0604030504040204" pitchFamily="50" charset="-128"/>
              </a:rPr>
              <a:t>７</a:t>
            </a:r>
            <a:r>
              <a:rPr kumimoji="1" lang="ja-JP" altLang="en-US" sz="1400" b="1" dirty="0">
                <a:solidFill>
                  <a:schemeClr val="accent2"/>
                </a:solidFill>
                <a:latin typeface="メイリオ" panose="020B0604030504040204" pitchFamily="50" charset="-128"/>
                <a:ea typeface="メイリオ" panose="020B0604030504040204" pitchFamily="50" charset="-128"/>
              </a:rPr>
              <a:t>　授業や生活から「実績」をふり返ってみる</a:t>
            </a:r>
            <a:r>
              <a:rPr kumimoji="1" lang="ja-JP" altLang="en-US" sz="1600" dirty="0">
                <a:latin typeface="メイリオ" panose="020B0604030504040204" pitchFamily="50" charset="-128"/>
                <a:ea typeface="メイリオ" panose="020B0604030504040204" pitchFamily="50" charset="-128"/>
              </a:rPr>
              <a:t>　</a:t>
            </a:r>
          </a:p>
          <a:p>
            <a:pPr>
              <a:lnSpc>
                <a:spcPts val="1600"/>
              </a:lnSpc>
            </a:pPr>
            <a:r>
              <a:rPr kumimoji="1" lang="ja-JP" altLang="en-US" sz="1050" dirty="0">
                <a:latin typeface="メイリオ" panose="020B0604030504040204" pitchFamily="50" charset="-128"/>
                <a:ea typeface="メイリオ" panose="020B0604030504040204" pitchFamily="50" charset="-128"/>
              </a:rPr>
              <a:t>日常生活や学校生活、友人関係。</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年生では色々あったと思います。</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左に今の状況を。右には「できるようになった」視点や変われたことを書いてみよう</a:t>
            </a:r>
            <a:r>
              <a:rPr kumimoji="1" lang="ja-JP" altLang="en-US" sz="1050" dirty="0"/>
              <a:t>。</a:t>
            </a: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1536857755"/>
              </p:ext>
            </p:extLst>
          </p:nvPr>
        </p:nvGraphicFramePr>
        <p:xfrm>
          <a:off x="482600" y="5875867"/>
          <a:ext cx="5900904" cy="3834684"/>
        </p:xfrm>
        <a:graphic>
          <a:graphicData uri="http://schemas.openxmlformats.org/drawingml/2006/table">
            <a:tbl>
              <a:tblPr firstRow="1" bandRow="1"/>
              <a:tblGrid>
                <a:gridCol w="2930400">
                  <a:extLst>
                    <a:ext uri="{9D8B030D-6E8A-4147-A177-3AD203B41FA5}">
                      <a16:colId xmlns:a16="http://schemas.microsoft.com/office/drawing/2014/main" val="2996603285"/>
                    </a:ext>
                  </a:extLst>
                </a:gridCol>
                <a:gridCol w="2970504">
                  <a:extLst>
                    <a:ext uri="{9D8B030D-6E8A-4147-A177-3AD203B41FA5}">
                      <a16:colId xmlns:a16="http://schemas.microsoft.com/office/drawing/2014/main" val="167719814"/>
                    </a:ext>
                  </a:extLst>
                </a:gridCol>
              </a:tblGrid>
              <a:tr h="426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起床</a:t>
                      </a:r>
                      <a:r>
                        <a:rPr kumimoji="1" lang="en-US" altLang="ja-JP" sz="12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今は</a:t>
                      </a:r>
                      <a:r>
                        <a:rPr kumimoji="1" lang="ja-JP" altLang="en-US" sz="1050" dirty="0">
                          <a:latin typeface="メイリオ" panose="020B0604030504040204" pitchFamily="50" charset="-128"/>
                          <a:ea typeface="メイリオ" panose="020B0604030504040204" pitchFamily="50" charset="-128"/>
                        </a:rPr>
                        <a:t>何時に起きますか</a:t>
                      </a:r>
                      <a:endParaRPr kumimoji="1" lang="ja-JP" altLang="en-US" sz="1000"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以前と比較しどう変わりましたか？</a:t>
                      </a:r>
                      <a:endParaRPr kumimoji="1" lang="ja-JP" altLang="en-US" dirty="0">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26076">
                <a:tc>
                  <a:txBody>
                    <a:bodyPr/>
                    <a:lstStyle/>
                    <a:p>
                      <a:endParaRPr kumimoji="1" lang="ja-JP" altLang="en-US" sz="105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26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食事</a:t>
                      </a:r>
                      <a:r>
                        <a:rPr kumimoji="1" lang="en-US" altLang="ja-JP" sz="120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朝食抜き？</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食？小食？大食？</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26076">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26076">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家の役割、手伝い</a:t>
                      </a:r>
                      <a:r>
                        <a:rPr kumimoji="1" lang="en-US" altLang="ja-JP" sz="12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毎日でなくても</a:t>
                      </a:r>
                      <a:r>
                        <a:rPr kumimoji="1" lang="en-US" altLang="ja-JP" sz="900" dirty="0">
                          <a:latin typeface="メイリオ" panose="020B0604030504040204" pitchFamily="50" charset="-128"/>
                          <a:ea typeface="メイリオ" panose="020B0604030504040204" pitchFamily="50" charset="-128"/>
                        </a:rPr>
                        <a:t>OK</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26076">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26076">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コミュニケーション</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9273008"/>
                  </a:ext>
                </a:extLst>
              </a:tr>
              <a:tr h="426076">
                <a:tc>
                  <a:txBody>
                    <a:bodyPr/>
                    <a:lstStyle/>
                    <a:p>
                      <a:endParaRPr kumimoji="1" lang="ja-JP" altLang="en-US" sz="1200"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latin typeface="メイリオ" panose="020B0604030504040204" pitchFamily="50" charset="-128"/>
                        <a:ea typeface="メイリオ" panose="020B0604030504040204" pitchFamily="50" charset="-128"/>
                      </a:endParaRP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782961499"/>
                  </a:ext>
                </a:extLst>
              </a:tr>
              <a:tr h="426076">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cxnSp>
        <p:nvCxnSpPr>
          <p:cNvPr id="8" name="直線矢印コネクタ 7">
            <a:extLst>
              <a:ext uri="{FF2B5EF4-FFF2-40B4-BE49-F238E27FC236}">
                <a16:creationId xmlns:a16="http://schemas.microsoft.com/office/drawing/2014/main" id="{56864885-AF12-4C8B-BA65-DA2F65EC56AE}"/>
              </a:ext>
            </a:extLst>
          </p:cNvPr>
          <p:cNvCxnSpPr/>
          <p:nvPr/>
        </p:nvCxnSpPr>
        <p:spPr>
          <a:xfrm>
            <a:off x="2987001" y="6060209"/>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直線矢印コネクタ 8">
            <a:extLst>
              <a:ext uri="{FF2B5EF4-FFF2-40B4-BE49-F238E27FC236}">
                <a16:creationId xmlns:a16="http://schemas.microsoft.com/office/drawing/2014/main" id="{985878D4-6C7A-4765-8FD1-FA28CCAEE181}"/>
              </a:ext>
            </a:extLst>
          </p:cNvPr>
          <p:cNvCxnSpPr/>
          <p:nvPr/>
        </p:nvCxnSpPr>
        <p:spPr>
          <a:xfrm>
            <a:off x="3065017" y="2213261"/>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93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165D592-EA1D-4F95-9706-C3D58ED7EE84}"/>
              </a:ext>
            </a:extLst>
          </p:cNvPr>
          <p:cNvSpPr/>
          <p:nvPr/>
        </p:nvSpPr>
        <p:spPr>
          <a:xfrm>
            <a:off x="5400273" y="223863"/>
            <a:ext cx="1080000" cy="1080000"/>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ysClr val="windowText" lastClr="000000"/>
                </a:solidFill>
                <a:latin typeface="メイリオ" panose="020B0604030504040204" pitchFamily="50" charset="-128"/>
                <a:ea typeface="メイリオ" panose="020B0604030504040204" pitchFamily="50" charset="-128"/>
              </a:rPr>
              <a:t>自己分析</a:t>
            </a:r>
            <a:endParaRPr kumimoji="1"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accent2"/>
                </a:solidFill>
                <a:latin typeface="メイリオ" panose="020B0604030504040204" pitchFamily="50" charset="-128"/>
                <a:ea typeface="メイリオ" panose="020B0604030504040204" pitchFamily="50" charset="-128"/>
              </a:rPr>
              <a:t>３</a:t>
            </a:r>
          </a:p>
        </p:txBody>
      </p:sp>
      <p:graphicFrame>
        <p:nvGraphicFramePr>
          <p:cNvPr id="5" name="表 4">
            <a:extLst>
              <a:ext uri="{FF2B5EF4-FFF2-40B4-BE49-F238E27FC236}">
                <a16:creationId xmlns:a16="http://schemas.microsoft.com/office/drawing/2014/main" id="{B21292CC-B92F-4B42-AAD4-EDDDECC6C6F1}"/>
              </a:ext>
            </a:extLst>
          </p:cNvPr>
          <p:cNvGraphicFramePr>
            <a:graphicFrameLocks noGrp="1"/>
          </p:cNvGraphicFramePr>
          <p:nvPr>
            <p:extLst>
              <p:ext uri="{D42A27DB-BD31-4B8C-83A1-F6EECF244321}">
                <p14:modId xmlns:p14="http://schemas.microsoft.com/office/powerpoint/2010/main" val="4102343909"/>
              </p:ext>
            </p:extLst>
          </p:nvPr>
        </p:nvGraphicFramePr>
        <p:xfrm>
          <a:off x="504745" y="1872630"/>
          <a:ext cx="5992825" cy="3285068"/>
        </p:xfrm>
        <a:graphic>
          <a:graphicData uri="http://schemas.openxmlformats.org/drawingml/2006/table">
            <a:tbl>
              <a:tblPr firstRow="1" bandRow="1"/>
              <a:tblGrid>
                <a:gridCol w="3027556">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09353">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以前の自分</a:t>
                      </a:r>
                      <a:r>
                        <a:rPr kumimoji="1" lang="en-US" altLang="ja-JP" sz="1400" dirty="0">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今の自分</a:t>
                      </a:r>
                      <a:r>
                        <a:rPr kumimoji="1" lang="en-US" altLang="ja-JP" dirty="0">
                          <a:latin typeface="メイリオ" panose="020B0604030504040204" pitchFamily="50" charset="-128"/>
                          <a:ea typeface="メイリオ" panose="020B0604030504040204" pitchFamily="50" charset="-128"/>
                        </a:rPr>
                        <a:t>】</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09353">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r>
                        <a:rPr kumimoji="1" lang="ja-JP" altLang="en-US" dirty="0"/>
                        <a:t>　　　　　　　　　　</a:t>
                      </a:r>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09353">
                <a:tc>
                  <a:txBody>
                    <a:bodyPr/>
                    <a:lstStyle/>
                    <a:p>
                      <a:r>
                        <a:rPr kumimoji="1" lang="ja-JP" altLang="en-US" dirty="0"/>
                        <a:t>　</a:t>
                      </a: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63870252"/>
                  </a:ext>
                </a:extLst>
              </a:tr>
              <a:tr h="409353">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09353">
                <a:tc>
                  <a:txBody>
                    <a:bodyPr/>
                    <a:lstStyle/>
                    <a:p>
                      <a:r>
                        <a:rPr kumimoji="1" lang="ja-JP" altLang="en-US" dirty="0"/>
                        <a:t>　</a:t>
                      </a:r>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19597">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09353">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66924579"/>
                  </a:ext>
                </a:extLst>
              </a:tr>
              <a:tr h="409353">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sp>
        <p:nvSpPr>
          <p:cNvPr id="15" name="テキスト ボックス 14">
            <a:extLst>
              <a:ext uri="{FF2B5EF4-FFF2-40B4-BE49-F238E27FC236}">
                <a16:creationId xmlns:a16="http://schemas.microsoft.com/office/drawing/2014/main" id="{3F18003A-9BAC-4321-94D6-51604577F922}"/>
              </a:ext>
            </a:extLst>
          </p:cNvPr>
          <p:cNvSpPr txBox="1"/>
          <p:nvPr/>
        </p:nvSpPr>
        <p:spPr>
          <a:xfrm>
            <a:off x="528432" y="223863"/>
            <a:ext cx="4575026" cy="1722908"/>
          </a:xfrm>
          <a:prstGeom prst="rect">
            <a:avLst/>
          </a:prstGeom>
          <a:noFill/>
        </p:spPr>
        <p:txBody>
          <a:bodyPr wrap="square" rtlCol="0">
            <a:spAutoFit/>
          </a:bodyPr>
          <a:lstStyle/>
          <a:p>
            <a:pPr>
              <a:lnSpc>
                <a:spcPts val="1600"/>
              </a:lnSpc>
            </a:pPr>
            <a:r>
              <a:rPr kumimoji="1" lang="en-US" altLang="ja-JP" sz="1600" b="1" dirty="0">
                <a:solidFill>
                  <a:schemeClr val="accent2"/>
                </a:solidFill>
                <a:latin typeface="メイリオ" panose="020B0604030504040204" pitchFamily="50" charset="-128"/>
                <a:ea typeface="メイリオ" panose="020B0604030504040204" pitchFamily="50" charset="-128"/>
              </a:rPr>
              <a:t>0</a:t>
            </a:r>
            <a:r>
              <a:rPr kumimoji="1" lang="ja-JP" altLang="en-US" sz="1600" b="1" dirty="0">
                <a:solidFill>
                  <a:schemeClr val="accent2"/>
                </a:solidFill>
                <a:latin typeface="メイリオ" panose="020B0604030504040204" pitchFamily="50" charset="-128"/>
                <a:ea typeface="メイリオ" panose="020B0604030504040204" pitchFamily="50" charset="-128"/>
              </a:rPr>
              <a:t>８</a:t>
            </a:r>
            <a:r>
              <a:rPr kumimoji="1" lang="ja-JP" altLang="en-US" sz="1400" b="1" dirty="0">
                <a:solidFill>
                  <a:schemeClr val="accent2"/>
                </a:solidFill>
                <a:latin typeface="メイリオ" panose="020B0604030504040204" pitchFamily="50" charset="-128"/>
                <a:ea typeface="メイリオ" panose="020B0604030504040204" pitchFamily="50" charset="-128"/>
              </a:rPr>
              <a:t>これまでの自分がどのような「成長」ができたか</a:t>
            </a:r>
            <a:endParaRPr kumimoji="1" lang="en-US" altLang="ja-JP" sz="1400" b="1" dirty="0">
              <a:solidFill>
                <a:schemeClr val="accent2"/>
              </a:solidFill>
              <a:latin typeface="メイリオ" panose="020B0604030504040204" pitchFamily="50" charset="-128"/>
              <a:ea typeface="メイリオ" panose="020B0604030504040204" pitchFamily="50" charset="-128"/>
            </a:endParaRPr>
          </a:p>
          <a:p>
            <a:pPr>
              <a:lnSpc>
                <a:spcPts val="1600"/>
              </a:lnSpc>
            </a:pPr>
            <a:r>
              <a:rPr kumimoji="1" lang="en-US" altLang="ja-JP" sz="1400" b="1" dirty="0">
                <a:solidFill>
                  <a:schemeClr val="accent2"/>
                </a:solidFill>
                <a:latin typeface="メイリオ" panose="020B0604030504040204" pitchFamily="50" charset="-128"/>
                <a:ea typeface="メイリオ" panose="020B0604030504040204" pitchFamily="50" charset="-128"/>
              </a:rPr>
              <a:t>『</a:t>
            </a:r>
            <a:r>
              <a:rPr kumimoji="1" lang="ja-JP" altLang="en-US" sz="1400" b="1" dirty="0">
                <a:solidFill>
                  <a:schemeClr val="accent2"/>
                </a:solidFill>
                <a:latin typeface="メイリオ" panose="020B0604030504040204" pitchFamily="50" charset="-128"/>
                <a:ea typeface="メイリオ" panose="020B0604030504040204" pitchFamily="50" charset="-128"/>
              </a:rPr>
              <a:t>客観的に</a:t>
            </a:r>
            <a:r>
              <a:rPr kumimoji="1" lang="en-US" altLang="ja-JP" sz="1400" b="1" dirty="0">
                <a:solidFill>
                  <a:schemeClr val="accent2"/>
                </a:solidFill>
                <a:latin typeface="メイリオ" panose="020B0604030504040204" pitchFamily="50" charset="-128"/>
                <a:ea typeface="メイリオ" panose="020B0604030504040204" pitchFamily="50" charset="-128"/>
              </a:rPr>
              <a:t>』</a:t>
            </a:r>
            <a:r>
              <a:rPr kumimoji="1" lang="ja-JP" altLang="en-US" sz="1400" b="1" dirty="0">
                <a:solidFill>
                  <a:schemeClr val="accent2"/>
                </a:solidFill>
                <a:latin typeface="メイリオ" panose="020B0604030504040204" pitchFamily="50" charset="-128"/>
                <a:ea typeface="メイリオ" panose="020B0604030504040204" pitchFamily="50" charset="-128"/>
              </a:rPr>
              <a:t>みてみよう</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nSpc>
                <a:spcPts val="1600"/>
              </a:lnSpc>
            </a:pP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中学の頃の自分、高校一年の時の自分</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年生の時の自分から</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年、</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年になってどんな事が出来るようになったのでしょう。出来るようになった事、考え方を書き出しましょう。</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又その当時はどんな事で悩んでいましたか？</a:t>
            </a: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客観的</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離れた視点、他人の視点で考えてみること</a:t>
            </a:r>
            <a:endParaRPr kumimoji="1" lang="en-US" altLang="ja-JP" sz="105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118AEB-E726-4914-A29B-B25BB2AA54C8}"/>
              </a:ext>
            </a:extLst>
          </p:cNvPr>
          <p:cNvSpPr txBox="1"/>
          <p:nvPr/>
        </p:nvSpPr>
        <p:spPr>
          <a:xfrm>
            <a:off x="528432" y="5157698"/>
            <a:ext cx="6061164" cy="696986"/>
          </a:xfrm>
          <a:prstGeom prst="rect">
            <a:avLst/>
          </a:prstGeom>
          <a:noFill/>
        </p:spPr>
        <p:txBody>
          <a:bodyPr wrap="square" rtlCol="0">
            <a:spAutoFit/>
          </a:bodyPr>
          <a:lstStyle/>
          <a:p>
            <a:pPr>
              <a:lnSpc>
                <a:spcPts val="1600"/>
              </a:lnSpc>
            </a:pPr>
            <a:r>
              <a:rPr kumimoji="1" lang="en-US" altLang="ja-JP" sz="1600" b="1" dirty="0">
                <a:solidFill>
                  <a:schemeClr val="accent2"/>
                </a:solidFill>
                <a:latin typeface="メイリオ" panose="020B0604030504040204" pitchFamily="50" charset="-128"/>
                <a:ea typeface="メイリオ" panose="020B0604030504040204" pitchFamily="50" charset="-128"/>
              </a:rPr>
              <a:t>0</a:t>
            </a:r>
            <a:r>
              <a:rPr kumimoji="1" lang="ja-JP" altLang="en-US" sz="1600" b="1" dirty="0">
                <a:solidFill>
                  <a:schemeClr val="accent2"/>
                </a:solidFill>
                <a:latin typeface="メイリオ" panose="020B0604030504040204" pitchFamily="50" charset="-128"/>
                <a:ea typeface="メイリオ" panose="020B0604030504040204" pitchFamily="50" charset="-128"/>
              </a:rPr>
              <a:t>９　当時の悩み、考え方を書き出してみる</a:t>
            </a:r>
            <a:r>
              <a:rPr kumimoji="1" lang="ja-JP" altLang="en-US"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a:lnSpc>
                <a:spcPts val="1600"/>
              </a:lnSpc>
            </a:pPr>
            <a:endParaRPr kumimoji="1" lang="en-US" altLang="ja-JP" sz="1050" dirty="0">
              <a:latin typeface="メイリオ" panose="020B0604030504040204" pitchFamily="50" charset="-128"/>
              <a:ea typeface="メイリオ" panose="020B0604030504040204" pitchFamily="50" charset="-128"/>
            </a:endParaRPr>
          </a:p>
          <a:p>
            <a:pPr>
              <a:lnSpc>
                <a:spcPts val="1600"/>
              </a:lnSpc>
            </a:pPr>
            <a:r>
              <a:rPr kumimoji="1" lang="ja-JP" altLang="en-US" sz="1050" dirty="0">
                <a:latin typeface="メイリオ" panose="020B0604030504040204" pitchFamily="50" charset="-128"/>
                <a:ea typeface="メイリオ" panose="020B0604030504040204" pitchFamily="50" charset="-128"/>
              </a:rPr>
              <a:t>中学、高</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年、</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年の頃はどんなことに悩んでいただろう。少し書いてみよう。</a:t>
            </a:r>
          </a:p>
        </p:txBody>
      </p:sp>
      <p:graphicFrame>
        <p:nvGraphicFramePr>
          <p:cNvPr id="7" name="表 6">
            <a:extLst>
              <a:ext uri="{FF2B5EF4-FFF2-40B4-BE49-F238E27FC236}">
                <a16:creationId xmlns:a16="http://schemas.microsoft.com/office/drawing/2014/main" id="{685D7A92-42FF-4327-AF21-AB99569AA817}"/>
              </a:ext>
            </a:extLst>
          </p:cNvPr>
          <p:cNvGraphicFramePr>
            <a:graphicFrameLocks noGrp="1"/>
          </p:cNvGraphicFramePr>
          <p:nvPr>
            <p:extLst>
              <p:ext uri="{D42A27DB-BD31-4B8C-83A1-F6EECF244321}">
                <p14:modId xmlns:p14="http://schemas.microsoft.com/office/powerpoint/2010/main" val="549568778"/>
              </p:ext>
            </p:extLst>
          </p:nvPr>
        </p:nvGraphicFramePr>
        <p:xfrm>
          <a:off x="450740" y="5822555"/>
          <a:ext cx="5932763" cy="3888000"/>
        </p:xfrm>
        <a:graphic>
          <a:graphicData uri="http://schemas.openxmlformats.org/drawingml/2006/table">
            <a:tbl>
              <a:tblPr firstRow="1" bandRow="1"/>
              <a:tblGrid>
                <a:gridCol w="2967494">
                  <a:extLst>
                    <a:ext uri="{9D8B030D-6E8A-4147-A177-3AD203B41FA5}">
                      <a16:colId xmlns:a16="http://schemas.microsoft.com/office/drawing/2014/main" val="2996603285"/>
                    </a:ext>
                  </a:extLst>
                </a:gridCol>
                <a:gridCol w="2965269">
                  <a:extLst>
                    <a:ext uri="{9D8B030D-6E8A-4147-A177-3AD203B41FA5}">
                      <a16:colId xmlns:a16="http://schemas.microsoft.com/office/drawing/2014/main" val="167719814"/>
                    </a:ext>
                  </a:extLst>
                </a:gridCol>
              </a:tblGrid>
              <a:tr h="432000">
                <a:tc>
                  <a:txBody>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以前の自分</a:t>
                      </a:r>
                      <a:r>
                        <a:rPr kumimoji="1" lang="en-US" altLang="ja-JP" sz="1400" dirty="0">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今の自分</a:t>
                      </a:r>
                      <a:r>
                        <a:rPr kumimoji="1" lang="en-US" altLang="ja-JP" dirty="0">
                          <a:latin typeface="メイリオ" panose="020B0604030504040204" pitchFamily="50" charset="-128"/>
                          <a:ea typeface="メイリオ" panose="020B0604030504040204" pitchFamily="50" charset="-128"/>
                        </a:rPr>
                        <a:t>】</a:t>
                      </a:r>
                    </a:p>
                  </a:txBody>
                  <a:tcPr anchor="b">
                    <a:lnL w="12700" cmpd="sng">
                      <a:noFill/>
                      <a:prstDash val="solid"/>
                    </a:lnL>
                    <a:lnR w="3175" cap="flat" cmpd="sng" algn="ctr">
                      <a:noFill/>
                      <a:prstDash val="solid"/>
                      <a:round/>
                      <a:headEnd type="none" w="med" len="med"/>
                      <a:tailEnd type="none" w="med" len="med"/>
                    </a:lnR>
                    <a:lnT w="12700" cmpd="sng">
                      <a:noFill/>
                      <a:prstDash val="soli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43158"/>
                  </a:ext>
                </a:extLst>
              </a:tr>
              <a:tr h="432000">
                <a:tc>
                  <a:txBody>
                    <a:bodyPr/>
                    <a:lstStyle/>
                    <a:p>
                      <a:endParaRPr kumimoji="1" lang="ja-JP" altLang="en-US" sz="1100"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7333097"/>
                  </a:ext>
                </a:extLst>
              </a:tr>
              <a:tr h="43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9258465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211215506"/>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41915415"/>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35900270"/>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9273008"/>
                  </a:ext>
                </a:extLst>
              </a:tr>
              <a:tr h="432000">
                <a:tc>
                  <a:txBody>
                    <a:bodyPr/>
                    <a:lstStyle/>
                    <a:p>
                      <a:endParaRPr kumimoji="1" lang="ja-JP" altLang="en-US" dirty="0"/>
                    </a:p>
                  </a:txBody>
                  <a:tcPr>
                    <a:lnL w="12700" cmpd="sng">
                      <a:noFill/>
                      <a:prstDash val="soli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782961499"/>
                  </a:ext>
                </a:extLst>
              </a:tr>
              <a:tr h="432000">
                <a:tc gridSpan="2">
                  <a:txBody>
                    <a:bodyPr/>
                    <a:lstStyle/>
                    <a:p>
                      <a:endParaRPr kumimoji="1" lang="ja-JP" altLang="en-US" dirty="0"/>
                    </a:p>
                  </a:txBody>
                  <a:tcPr>
                    <a:lnL w="12700" cmpd="sng">
                      <a:noFill/>
                      <a:prstDash val="soli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12700" cmpd="sng">
                      <a:noFill/>
                      <a:prstDash val="solid"/>
                    </a:lnB>
                  </a:tcPr>
                </a:tc>
                <a:tc hMerge="1">
                  <a:txBody>
                    <a:bodyPr/>
                    <a:lstStyle/>
                    <a:p>
                      <a:endParaRPr kumimoji="1" lang="ja-JP" altLang="en-US" dirty="0"/>
                    </a:p>
                  </a:txBody>
                  <a:tcPr>
                    <a:lnL w="3175" cap="flat" cmpd="sng" algn="ctr">
                      <a:solidFill>
                        <a:schemeClr val="accent1"/>
                      </a:solidFill>
                      <a:prstDash val="solid"/>
                      <a:round/>
                      <a:headEnd type="none" w="med" len="med"/>
                      <a:tailEnd type="none" w="med" len="med"/>
                    </a:lnL>
                    <a:lnR w="12700" cmpd="sng">
                      <a:noFill/>
                      <a:prstDash val="solid"/>
                    </a:lnR>
                    <a:lnT w="3175" cap="flat" cmpd="sng" algn="ctr">
                      <a:solidFill>
                        <a:schemeClr val="accent1"/>
                      </a:solidFill>
                      <a:prstDash val="solid"/>
                      <a:round/>
                      <a:headEnd type="none" w="med" len="med"/>
                      <a:tailEnd type="none" w="med" len="med"/>
                    </a:lnT>
                    <a:lnB w="12700" cmpd="sng">
                      <a:noFill/>
                      <a:prstDash val="solid"/>
                    </a:lnB>
                  </a:tcPr>
                </a:tc>
                <a:extLst>
                  <a:ext uri="{0D108BD9-81ED-4DB2-BD59-A6C34878D82A}">
                    <a16:rowId xmlns:a16="http://schemas.microsoft.com/office/drawing/2014/main" val="3501367814"/>
                  </a:ext>
                </a:extLst>
              </a:tr>
            </a:tbl>
          </a:graphicData>
        </a:graphic>
      </p:graphicFrame>
      <p:cxnSp>
        <p:nvCxnSpPr>
          <p:cNvPr id="8" name="直線矢印コネクタ 7">
            <a:extLst>
              <a:ext uri="{FF2B5EF4-FFF2-40B4-BE49-F238E27FC236}">
                <a16:creationId xmlns:a16="http://schemas.microsoft.com/office/drawing/2014/main" id="{56864885-AF12-4C8B-BA65-DA2F65EC56AE}"/>
              </a:ext>
            </a:extLst>
          </p:cNvPr>
          <p:cNvCxnSpPr/>
          <p:nvPr/>
        </p:nvCxnSpPr>
        <p:spPr>
          <a:xfrm>
            <a:off x="2973991" y="6498824"/>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直線矢印コネクタ 8">
            <a:extLst>
              <a:ext uri="{FF2B5EF4-FFF2-40B4-BE49-F238E27FC236}">
                <a16:creationId xmlns:a16="http://schemas.microsoft.com/office/drawing/2014/main" id="{985878D4-6C7A-4765-8FD1-FA28CCAEE181}"/>
              </a:ext>
            </a:extLst>
          </p:cNvPr>
          <p:cNvCxnSpPr/>
          <p:nvPr/>
        </p:nvCxnSpPr>
        <p:spPr>
          <a:xfrm>
            <a:off x="3141157" y="2391459"/>
            <a:ext cx="720000"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7762340"/>
      </p:ext>
    </p:extLst>
  </p:cSld>
  <p:clrMapOvr>
    <a:masterClrMapping/>
  </p:clrMapOvr>
</p:sld>
</file>

<file path=ppt/theme/theme1.xml><?xml version="1.0" encoding="utf-8"?>
<a:theme xmlns:a="http://schemas.openxmlformats.org/drawingml/2006/main" name="1_Office Theme">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7" ma:contentTypeDescription="Create a new document." ma:contentTypeScope="" ma:versionID="71aff31462b4074963b8c698d1c1c68f">
  <xsd:schema xmlns:xsd="http://www.w3.org/2001/XMLSchema" xmlns:xs="http://www.w3.org/2001/XMLSchema" xmlns:p="http://schemas.microsoft.com/office/2006/metadata/properties" xmlns:ns2="6dc4bcd6-49db-4c07-9060-8acfc67cef9f" xmlns:ns3="fb0879af-3eba-417a-a55a-ffe6dcd6ca77" targetNamespace="http://schemas.microsoft.com/office/2006/metadata/properties" ma:root="true" ma:fieldsID="e3831fb232ece3fdb834cba9867a0e69" ns2:_="" ns3:_="">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1C5244-B45A-4BBC-BDC1-B973D3ED3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2F0602-F80C-4DEC-9431-C2D33510D412}">
  <ds:schemaRefs>
    <ds:schemaRef ds:uri="http://schemas.microsoft.com/sharepoint/v3/contenttype/forms"/>
  </ds:schemaRefs>
</ds:datastoreItem>
</file>

<file path=customXml/itemProps3.xml><?xml version="1.0" encoding="utf-8"?>
<ds:datastoreItem xmlns:ds="http://schemas.openxmlformats.org/officeDocument/2006/customXml" ds:itemID="{24A95BD8-8320-4244-B303-909C09E2502E}">
  <ds:schemaRefs>
    <ds:schemaRef ds:uri="http://schemas.microsoft.com/office/2006/documentManagement/types"/>
    <ds:schemaRef ds:uri="http://www.w3.org/XML/1998/namespace"/>
    <ds:schemaRef ds:uri="http://purl.org/dc/elements/1.1/"/>
    <ds:schemaRef ds:uri="6dc4bcd6-49db-4c07-9060-8acfc67cef9f"/>
    <ds:schemaRef ds:uri="http://schemas.microsoft.com/office/infopath/2007/PartnerControls"/>
    <ds:schemaRef ds:uri="fb0879af-3eba-417a-a55a-ffe6dcd6ca77"/>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6687</Words>
  <Application>Microsoft Office PowerPoint</Application>
  <PresentationFormat>A4 210 x 297 mm</PresentationFormat>
  <Paragraphs>890</Paragraphs>
  <Slides>32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32</vt:i4>
      </vt:variant>
    </vt:vector>
  </HeadingPairs>
  <TitlesOfParts>
    <vt:vector size="45" baseType="lpstr">
      <vt:lpstr>BIZ UDPゴシック</vt:lpstr>
      <vt:lpstr>HG丸ｺﾞｼｯｸM-PRO</vt:lpstr>
      <vt:lpstr>Meiryo UI</vt:lpstr>
      <vt:lpstr>メイリオ</vt:lpstr>
      <vt:lpstr>游ゴシック</vt:lpstr>
      <vt:lpstr>游ゴシック Light</vt:lpstr>
      <vt:lpstr>游明朝</vt:lpstr>
      <vt:lpstr>Aharoni</vt:lpstr>
      <vt:lpstr>Arial</vt:lpstr>
      <vt:lpstr>Calibri</vt:lpstr>
      <vt:lpstr>Calibri Light</vt:lpstr>
      <vt:lpstr>1_Office Theme</vt:lpstr>
      <vt:lpstr>1_Office テーマ</vt:lpstr>
      <vt:lpstr> 進路実現の手引き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2019-08-03T09:21:19Z</dcterms:created>
  <dcterms:modified xsi:type="dcterms:W3CDTF">2021-02-08T07:32:12Z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